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1"/>
  </p:notesMasterIdLst>
  <p:sldIdLst>
    <p:sldId id="2147479530" r:id="rId5"/>
    <p:sldId id="2147479497" r:id="rId6"/>
    <p:sldId id="2147479564" r:id="rId7"/>
    <p:sldId id="312" r:id="rId8"/>
    <p:sldId id="2147479601" r:id="rId9"/>
    <p:sldId id="293" r:id="rId10"/>
    <p:sldId id="2147479604" r:id="rId11"/>
    <p:sldId id="2147479602" r:id="rId12"/>
    <p:sldId id="2147479608" r:id="rId13"/>
    <p:sldId id="2147479605" r:id="rId14"/>
    <p:sldId id="2147479607" r:id="rId15"/>
    <p:sldId id="2147479606" r:id="rId16"/>
    <p:sldId id="314" r:id="rId17"/>
    <p:sldId id="2147479609" r:id="rId18"/>
    <p:sldId id="2147479600" r:id="rId19"/>
    <p:sldId id="2147479577" r:id="rId20"/>
    <p:sldId id="285" r:id="rId21"/>
    <p:sldId id="2147479578" r:id="rId22"/>
    <p:sldId id="2147479579" r:id="rId23"/>
    <p:sldId id="320" r:id="rId24"/>
    <p:sldId id="2147479593" r:id="rId25"/>
    <p:sldId id="2147479610" r:id="rId26"/>
    <p:sldId id="282" r:id="rId27"/>
    <p:sldId id="284" r:id="rId28"/>
    <p:sldId id="2147479611" r:id="rId29"/>
    <p:sldId id="264" r:id="rId30"/>
    <p:sldId id="2147483582" r:id="rId31"/>
    <p:sldId id="2147483581" r:id="rId32"/>
    <p:sldId id="2147483584" r:id="rId33"/>
    <p:sldId id="2147483496" r:id="rId34"/>
    <p:sldId id="2147483526" r:id="rId35"/>
    <p:sldId id="2147483467" r:id="rId36"/>
    <p:sldId id="2147483534" r:id="rId37"/>
    <p:sldId id="2147483586" r:id="rId38"/>
    <p:sldId id="2147483528" r:id="rId39"/>
    <p:sldId id="214748358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939A7C-E173-EA81-1DF3-0D0BDEF123D8}" name="Bruno Capuano" initials="BC" userId="S::brunocapuano@microsoft.com::50371e66-f61e-4c21-b650-c29e2a106971" providerId="AD"/>
  <p188:author id="{526DF9A2-33C5-A206-06EC-FB815EEEF4C6}" name="Pamela Fox" initials="PF" userId="S::pamelafox@microsoft.com::05c421f6-d446-4f2a-8ee0-1060b47b15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515"/>
    <a:srgbClr val="E4D0F3"/>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39"/>
    <p:restoredTop sz="91443"/>
  </p:normalViewPr>
  <p:slideViewPr>
    <p:cSldViewPr snapToGrid="0">
      <p:cViewPr varScale="1">
        <p:scale>
          <a:sx n="162" d="100"/>
          <a:sy n="162" d="100"/>
        </p:scale>
        <p:origin x="7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b="1" i="0" u="none" strike="noStrike" kern="1200" spc="0" baseline="0">
                <a:solidFill>
                  <a:srgbClr val="FFFFFF">
                    <a:lumMod val="65000"/>
                    <a:lumOff val="35000"/>
                  </a:srgbClr>
                </a:solidFill>
              </a:rPr>
              <a:t>Embedding Creation Time (Milliseconds)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In-database</c:v>
                </c:pt>
                <c:pt idx="1">
                  <c:v>Remote</c:v>
                </c:pt>
              </c:strCache>
            </c:strRef>
          </c:cat>
          <c:val>
            <c:numRef>
              <c:f>Sheet1!$B$2:$B$3</c:f>
              <c:numCache>
                <c:formatCode>General</c:formatCode>
                <c:ptCount val="2"/>
                <c:pt idx="0">
                  <c:v>7</c:v>
                </c:pt>
                <c:pt idx="1">
                  <c:v>77</c:v>
                </c:pt>
              </c:numCache>
            </c:numRef>
          </c:val>
          <c:extLst>
            <c:ext xmlns:c16="http://schemas.microsoft.com/office/drawing/2014/chart" uri="{C3380CC4-5D6E-409C-BE32-E72D297353CC}">
              <c16:uniqueId val="{00000000-28C2-6243-8D2F-570B6160F6CC}"/>
            </c:ext>
          </c:extLst>
        </c:ser>
        <c:dLbls>
          <c:showLegendKey val="0"/>
          <c:showVal val="0"/>
          <c:showCatName val="0"/>
          <c:showSerName val="0"/>
          <c:showPercent val="0"/>
          <c:showBubbleSize val="0"/>
        </c:dLbls>
        <c:gapWidth val="182"/>
        <c:axId val="1008573632"/>
        <c:axId val="1007958048"/>
      </c:barChart>
      <c:catAx>
        <c:axId val="10085736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7958048"/>
        <c:crosses val="autoZero"/>
        <c:auto val="1"/>
        <c:lblAlgn val="ctr"/>
        <c:lblOffset val="100"/>
        <c:noMultiLvlLbl val="0"/>
      </c:catAx>
      <c:valAx>
        <c:axId val="100795804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085736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8" Type="http://schemas.openxmlformats.org/officeDocument/2006/relationships/hyperlink" Target="https://www.npgsql.org/efcore/" TargetMode="External"/><Relationship Id="rId3" Type="http://schemas.openxmlformats.org/officeDocument/2006/relationships/hyperlink" Target="https://learn.microsoft.com/en-us/dotnet/aspire/get-started/aspire-overview#orchestration" TargetMode="External"/><Relationship Id="rId7" Type="http://schemas.openxmlformats.org/officeDocument/2006/relationships/hyperlink" Target="https://github.com/npgsql/efcore.pg"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learn.microsoft.com/en-us/dotnet/core/tools/" TargetMode="External"/><Relationship Id="rId5" Type="http://schemas.openxmlformats.org/officeDocument/2006/relationships/hyperlink" Target="https://learn.microsoft.com/en-us/dotnet/aspire/get-started/aspire-overview#project-templates-and-tooling" TargetMode="External"/><Relationship Id="rId4" Type="http://schemas.openxmlformats.org/officeDocument/2006/relationships/hyperlink" Target="https://learn.microsoft.com/en-us/dotnet/aspire/get-started/aspire-overview#net-aspire-component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a:t>
            </a:fld>
            <a:endParaRPr lang="en-US"/>
          </a:p>
        </p:txBody>
      </p:sp>
    </p:spTree>
    <p:extLst>
      <p:ext uri="{BB962C8B-B14F-4D97-AF65-F5344CB8AC3E}">
        <p14:creationId xmlns:p14="http://schemas.microsoft.com/office/powerpoint/2010/main" val="71643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3F99-BD76-66DB-402D-F1CA6FAA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5FC93-5D1F-687C-AA88-1F7C4B97E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F56C6-0A28-D513-E9CC-DE82FBD1297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61F447-68AF-2A13-8B15-1B143601F7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2FB1D5-331B-638F-FB7B-99AA37BDCC6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087D13-7AFB-CD72-2FB6-5FC2DED548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0887C74-D73C-63BD-0493-222FE0616F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899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live-demo a brand filter</a:t>
            </a:r>
          </a:p>
        </p:txBody>
      </p:sp>
      <p:sp>
        <p:nvSpPr>
          <p:cNvPr id="4" name="Slide Number Placeholder 3"/>
          <p:cNvSpPr>
            <a:spLocks noGrp="1"/>
          </p:cNvSpPr>
          <p:nvPr>
            <p:ph type="sldNum" sz="quarter" idx="5"/>
          </p:nvPr>
        </p:nvSpPr>
        <p:spPr/>
        <p:txBody>
          <a:bodyPr/>
          <a:lstStyle/>
          <a:p>
            <a:fld id="{9A859BAB-C71C-5948-B622-39FF4D2AFBDC}" type="slidenum">
              <a:rPr lang="en-US" smtClean="0"/>
              <a:t>20</a:t>
            </a:fld>
            <a:endParaRPr lang="en-US"/>
          </a:p>
        </p:txBody>
      </p:sp>
    </p:spTree>
    <p:extLst>
      <p:ext uri="{BB962C8B-B14F-4D97-AF65-F5344CB8AC3E}">
        <p14:creationId xmlns:p14="http://schemas.microsoft.com/office/powerpoint/2010/main" val="42115869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0401-1282-BAE0-C075-3AADB14C6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1FE3-269D-7A1B-25DF-6C9CA549E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5CE24-5BE5-9C04-F1CA-65A05C03B7C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5B38E00-4D87-CE41-BDF9-81FB35E1AA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AAAEF0-A9C5-F295-65C4-497909CA5C6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0263C0-D328-0471-34A8-D7BFDA92102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3C12DD1-207C-8894-A919-5EB3325CE43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032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2442A-7605-A20F-5130-816C55C6C3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CC0E-07E7-F15D-28FE-4BA77C5473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072A48-ECB5-BF6E-6EF5-18645200A416}"/>
              </a:ext>
            </a:extLst>
          </p:cNvPr>
          <p:cNvSpPr>
            <a:spLocks noGrp="1"/>
          </p:cNvSpPr>
          <p:nvPr>
            <p:ph type="body" idx="1"/>
          </p:nvPr>
        </p:nvSpPr>
        <p:spPr/>
        <p:txBody>
          <a:bodyPr/>
          <a:lstStyle/>
          <a:p>
            <a:r>
              <a:rPr lang="en-US"/>
              <a:t>TODO:</a:t>
            </a:r>
          </a:p>
        </p:txBody>
      </p:sp>
      <p:sp>
        <p:nvSpPr>
          <p:cNvPr id="4" name="Slide Number Placeholder 3">
            <a:extLst>
              <a:ext uri="{FF2B5EF4-FFF2-40B4-BE49-F238E27FC236}">
                <a16:creationId xmlns:a16="http://schemas.microsoft.com/office/drawing/2014/main" id="{2D489985-F6D2-B77B-BC29-E8F0303281A9}"/>
              </a:ext>
            </a:extLst>
          </p:cNvPr>
          <p:cNvSpPr>
            <a:spLocks noGrp="1"/>
          </p:cNvSpPr>
          <p:nvPr>
            <p:ph type="sldNum" sz="quarter" idx="5"/>
          </p:nvPr>
        </p:nvSpPr>
        <p:spPr/>
        <p:txBody>
          <a:bodyPr/>
          <a:lstStyle/>
          <a:p>
            <a:fld id="{9A859BAB-C71C-5948-B622-39FF4D2AFBDC}" type="slidenum">
              <a:rPr lang="en-US" smtClean="0"/>
              <a:t>22</a:t>
            </a:fld>
            <a:endParaRPr lang="en-US"/>
          </a:p>
        </p:txBody>
      </p:sp>
    </p:spTree>
    <p:extLst>
      <p:ext uri="{BB962C8B-B14F-4D97-AF65-F5344CB8AC3E}">
        <p14:creationId xmlns:p14="http://schemas.microsoft.com/office/powerpoint/2010/main" val="2206838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23</a:t>
            </a:fld>
            <a:endParaRPr lang="en-US"/>
          </a:p>
        </p:txBody>
      </p:sp>
    </p:spTree>
    <p:extLst>
      <p:ext uri="{BB962C8B-B14F-4D97-AF65-F5344CB8AC3E}">
        <p14:creationId xmlns:p14="http://schemas.microsoft.com/office/powerpoint/2010/main" val="34445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C70C-BF33-83D7-DAFB-BD2EB519B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E1C35-3178-D61F-2CC5-4C2C45121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117D8-7172-4046-090D-C6567AE3C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CC4895-1363-74DB-5FEF-2F94A610C480}"/>
              </a:ext>
            </a:extLst>
          </p:cNvPr>
          <p:cNvSpPr>
            <a:spLocks noGrp="1"/>
          </p:cNvSpPr>
          <p:nvPr>
            <p:ph type="sldNum" sz="quarter" idx="5"/>
          </p:nvPr>
        </p:nvSpPr>
        <p:spPr/>
        <p:txBody>
          <a:bodyPr/>
          <a:lstStyle/>
          <a:p>
            <a:fld id="{9A859BAB-C71C-5948-B622-39FF4D2AFBDC}" type="slidenum">
              <a:rPr lang="en-US" smtClean="0"/>
              <a:t>24</a:t>
            </a:fld>
            <a:endParaRPr lang="en-US"/>
          </a:p>
        </p:txBody>
      </p:sp>
    </p:spTree>
    <p:extLst>
      <p:ext uri="{BB962C8B-B14F-4D97-AF65-F5344CB8AC3E}">
        <p14:creationId xmlns:p14="http://schemas.microsoft.com/office/powerpoint/2010/main" val="274013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FINAL</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041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Let's say you have an application with Data on Postgres, and want to introduce vectors, embeddings, Gen AI or AI functionality</a:t>
            </a:r>
          </a:p>
          <a:p>
            <a:pPr marL="171450" indent="-171450">
              <a:buFontTx/>
              <a:buChar char="-"/>
            </a:pPr>
            <a:r>
              <a:rPr lang="en-US"/>
              <a:t>Normally you would have to do that from the App stack, Application code modified to go talk to Azure Open AI, and other AI services</a:t>
            </a:r>
          </a:p>
          <a:p>
            <a:pPr marL="171450" indent="-171450">
              <a:buFontTx/>
              <a:buChar char="-"/>
            </a:pPr>
            <a:r>
              <a:rPr lang="en-US"/>
              <a:t>We have created a first party extension which allows you to do that from the database itself, greatly simplifying this experience.</a:t>
            </a:r>
          </a:p>
          <a:p>
            <a:pPr marL="171450" indent="-171450">
              <a:buFontTx/>
              <a:buChar char="-"/>
            </a:pPr>
            <a:r>
              <a:rPr lang="en-US"/>
              <a:t>App Talks to the database, Install the Azure AI extension AND vector extension and off you go</a:t>
            </a:r>
          </a:p>
          <a:p>
            <a:pPr marL="171450" indent="-171450">
              <a:buFontTx/>
              <a:buChar char="-"/>
            </a:pPr>
            <a:r>
              <a:rPr lang="en-US"/>
              <a:t>Call a UDF&lt; get embeddings from Azure OpenAI</a:t>
            </a:r>
          </a:p>
          <a:p>
            <a:pPr marL="171450" indent="-171450">
              <a:buFontTx/>
              <a:buChar char="-"/>
            </a:pPr>
            <a:r>
              <a:rPr lang="en-US"/>
              <a:t>Access to Azure AI language services from within SQL</a:t>
            </a:r>
          </a:p>
          <a:p>
            <a:pPr marL="171450" indent="-171450">
              <a:buFontTx/>
              <a:buChar char="-"/>
            </a:pPr>
            <a:endParaRPr lang="en-US"/>
          </a:p>
          <a:p>
            <a:pPr marL="171450" indent="-171450">
              <a:buFontTx/>
              <a:buChar char="-"/>
            </a:pPr>
            <a:endParaRPr lang="en-US"/>
          </a:p>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9A054-87D5-4239-9B13-267D7FA2002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81387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0000"/>
              </a:lnSpc>
              <a:spcAft>
                <a:spcPts val="0"/>
              </a:spcAft>
            </a:pPr>
            <a:r>
              <a:rPr lang="en-US"/>
              <a:t>How does this Azure AI extension actually work? </a:t>
            </a:r>
          </a:p>
          <a:p>
            <a:pPr>
              <a:lnSpc>
                <a:spcPct val="100000"/>
              </a:lnSpc>
              <a:spcAft>
                <a:spcPts val="0"/>
              </a:spcAft>
            </a:pPr>
            <a:endParaRPr lang="en-US"/>
          </a:p>
          <a:p>
            <a:pPr>
              <a:lnSpc>
                <a:spcPct val="100000"/>
              </a:lnSpc>
              <a:spcAft>
                <a:spcPts val="0"/>
              </a:spcAft>
            </a:pPr>
            <a:r>
              <a:rPr lang="en-US"/>
              <a:t>Let’s take an example invoking Azure Open AI to create an embedding. </a:t>
            </a:r>
          </a:p>
          <a:p>
            <a:pPr>
              <a:lnSpc>
                <a:spcPct val="100000"/>
              </a:lnSpc>
              <a:spcAft>
                <a:spcPts val="0"/>
              </a:spcAft>
            </a:pPr>
            <a:endParaRPr lang="en-US"/>
          </a:p>
          <a:p>
            <a:pPr marL="171450" indent="-171450">
              <a:lnSpc>
                <a:spcPct val="100000"/>
              </a:lnSpc>
              <a:spcAft>
                <a:spcPts val="0"/>
              </a:spcAft>
              <a:buFontTx/>
              <a:buChar char="-"/>
            </a:pPr>
            <a:r>
              <a:rPr lang="en-US"/>
              <a:t>Your application issues a statement, it connects to Azure Database for PostgreSQL flexible server, sends in a SELECT query which passes a “SEARCH PHRASE”. However, first in order to have an accurate search we need to create an embedding and compare with stored embeddings. </a:t>
            </a:r>
          </a:p>
          <a:p>
            <a:pPr marL="171450" indent="-171450">
              <a:lnSpc>
                <a:spcPct val="100000"/>
              </a:lnSpc>
              <a:spcAft>
                <a:spcPts val="0"/>
              </a:spcAft>
              <a:buFontTx/>
              <a:buChar char="-"/>
            </a:pPr>
            <a:r>
              <a:rPr lang="en-US" sz="1200">
                <a:latin typeface="Segoe UI"/>
                <a:cs typeface="Segoe UI"/>
              </a:rPr>
              <a:t>How we do this is. The PG Flexible Server in-turn sends a call to Azure OpenAI and passes the “</a:t>
            </a:r>
            <a:r>
              <a:rPr lang="en-US"/>
              <a:t>SEARCH PHRASE</a:t>
            </a:r>
            <a:r>
              <a:rPr lang="en-US" sz="1200">
                <a:latin typeface="Segoe UI"/>
                <a:cs typeface="Segoe UI"/>
              </a:rPr>
              <a:t>” input and as a result the service returns a VECTOR that is stored in the vector extension, with the vector data type within the database. </a:t>
            </a:r>
          </a:p>
          <a:p>
            <a:pPr marL="171450" indent="-171450">
              <a:lnSpc>
                <a:spcPct val="100000"/>
              </a:lnSpc>
              <a:spcAft>
                <a:spcPts val="0"/>
              </a:spcAft>
              <a:buFontTx/>
              <a:buChar char="-"/>
            </a:pPr>
            <a:r>
              <a:rPr lang="en-US" sz="1200">
                <a:latin typeface="Segoe UI"/>
                <a:cs typeface="Segoe UI"/>
              </a:rPr>
              <a:t>Further, creation of vector indexes on top of vector column enables a much efficient similarity searches, which you won’t get when using a third-party vector database.</a:t>
            </a:r>
          </a:p>
          <a:p>
            <a:pPr marL="171450" indent="-171450">
              <a:lnSpc>
                <a:spcPct val="100000"/>
              </a:lnSpc>
              <a:spcAft>
                <a:spcPts val="0"/>
              </a:spcAft>
              <a:buFontTx/>
              <a:buChar char="-"/>
            </a:pPr>
            <a:r>
              <a:rPr lang="en-US" sz="1200">
                <a:latin typeface="Segoe UI"/>
                <a:cs typeface="Segoe UI"/>
              </a:rPr>
              <a:t>Result is of-course is based on the query is returned to the application</a:t>
            </a:r>
            <a:endParaRPr lang="en-US" sz="1200">
              <a:cs typeface="Segoe UI"/>
            </a:endParaRPr>
          </a:p>
          <a:p>
            <a:endParaRPr lang="en-US">
              <a:latin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Example: </a:t>
            </a:r>
            <a:r>
              <a:rPr lang="en-US" b="0" i="0">
                <a:solidFill>
                  <a:srgbClr val="0D0D0D"/>
                </a:solidFill>
                <a:effectLst/>
                <a:highlight>
                  <a:srgbClr val="FFFFFF"/>
                </a:highlight>
                <a:latin typeface="Söhne"/>
              </a:rPr>
              <a:t>Here you input a text query “high protein recipes”, it can be converted into a vector via </a:t>
            </a:r>
            <a:r>
              <a:rPr lang="en-US" b="1" i="0" err="1">
                <a:solidFill>
                  <a:srgbClr val="0D0D0D"/>
                </a:solidFill>
                <a:effectLst/>
                <a:highlight>
                  <a:srgbClr val="FFFFFF"/>
                </a:highlight>
                <a:latin typeface="Söhne"/>
              </a:rPr>
              <a:t>Azure_AI</a:t>
            </a:r>
            <a:r>
              <a:rPr lang="en-US" b="0" i="0">
                <a:solidFill>
                  <a:srgbClr val="0D0D0D"/>
                </a:solidFill>
                <a:effectLst/>
                <a:highlight>
                  <a:srgbClr val="FFFFFF"/>
                </a:highlight>
                <a:latin typeface="Söhne"/>
              </a:rPr>
              <a:t> extension. Next </a:t>
            </a:r>
            <a:r>
              <a:rPr lang="en-US" b="1" err="1"/>
              <a:t>pgvector</a:t>
            </a:r>
            <a:r>
              <a:rPr lang="en-US" b="0" i="0">
                <a:solidFill>
                  <a:srgbClr val="0D0D0D"/>
                </a:solidFill>
                <a:effectLst/>
                <a:highlight>
                  <a:srgbClr val="FFFFFF"/>
                </a:highlight>
                <a:latin typeface="Söhne"/>
              </a:rPr>
              <a:t> can be used to find other vectors that are closest to it in terms of vector space. This corresponds to finding text entries in the database that are semantically similar to the input query.</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C69A054-87D5-4239-9B13-267D7FA2002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914827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72742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4087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607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61616"/>
                </a:solidFill>
                <a:effectLst/>
                <a:highlight>
                  <a:srgbClr val="FFFFFF"/>
                </a:highlight>
                <a:latin typeface="Segoe UI" panose="020B0502040204020203" pitchFamily="34" charset="0"/>
              </a:rPr>
              <a:t>Here we </a:t>
            </a:r>
            <a:r>
              <a:rPr lang="en-US" b="0" i="0">
                <a:solidFill>
                  <a:srgbClr val="161616"/>
                </a:solidFill>
                <a:effectLst/>
                <a:highlight>
                  <a:srgbClr val="FFFFFF"/>
                </a:highlight>
                <a:latin typeface="Segoe UI" panose="020B0502040204020203" pitchFamily="34" charset="0"/>
              </a:rPr>
              <a:t>have an ecommerce </a:t>
            </a:r>
            <a:r>
              <a:rPr lang="en-US" b="0" i="0" dirty="0">
                <a:solidFill>
                  <a:srgbClr val="161616"/>
                </a:solidFill>
                <a:effectLst/>
                <a:highlight>
                  <a:srgbClr val="FFFFFF"/>
                </a:highlight>
                <a:latin typeface="Segoe UI" panose="020B0502040204020203" pitchFamily="34" charset="0"/>
              </a:rPr>
              <a:t>application for e-retailer Northern Mountains, where we can find the gear for our next winter adventure. </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This application takes advantage of .NET Aspire, a cloud-native stack for building distributed apps with .NET. </a:t>
            </a:r>
          </a:p>
          <a:p>
            <a:pPr algn="l"/>
            <a:endParaRPr lang="en-US" b="0" i="0" dirty="0">
              <a:solidFill>
                <a:srgbClr val="161616"/>
              </a:solidFill>
              <a:effectLst/>
              <a:highlight>
                <a:srgbClr val="FFFFFF"/>
              </a:highlight>
              <a:latin typeface="Segoe UI" panose="020B0502040204020203" pitchFamily="34" charset="0"/>
            </a:endParaRPr>
          </a:p>
          <a:p>
            <a:pPr algn="l"/>
            <a:r>
              <a:rPr lang="en-US" b="0" i="0" dirty="0">
                <a:solidFill>
                  <a:srgbClr val="161616"/>
                </a:solidFill>
                <a:effectLst/>
                <a:highlight>
                  <a:srgbClr val="FFFFFF"/>
                </a:highlight>
                <a:latin typeface="Segoe UI" panose="020B0502040204020203" pitchFamily="34" charset="0"/>
              </a:rPr>
              <a:t>.NET Aspire is designed to help you with:</a:t>
            </a:r>
          </a:p>
          <a:p>
            <a:pPr algn="l">
              <a:buFont typeface="Arial" panose="020B0604020202020204" pitchFamily="34" charset="0"/>
              <a:buChar char="•"/>
            </a:pPr>
            <a:r>
              <a:rPr lang="en-US" b="1" i="0" u="none" strike="noStrike" dirty="0">
                <a:solidFill>
                  <a:srgbClr val="161616"/>
                </a:solidFill>
                <a:effectLst/>
                <a:highlight>
                  <a:srgbClr val="FFFFFF"/>
                </a:highlight>
                <a:latin typeface="Segoe UI" panose="020B0502040204020203" pitchFamily="34" charset="0"/>
                <a:hlinkClick r:id="rId3"/>
              </a:rPr>
              <a:t>Orchestration</a:t>
            </a:r>
            <a:r>
              <a:rPr lang="en-US" b="0" i="0" dirty="0">
                <a:solidFill>
                  <a:srgbClr val="161616"/>
                </a:solidFill>
                <a:effectLst/>
                <a:highlight>
                  <a:srgbClr val="FFFFFF"/>
                </a:highlight>
                <a:latin typeface="Segoe UI" panose="020B0502040204020203" pitchFamily="34" charset="0"/>
              </a:rPr>
              <a:t>: .NET Aspire provides features for running and connecting multi-project applications and their dependencies for local development environments.</a:t>
            </a:r>
          </a:p>
          <a:p>
            <a:pPr algn="l">
              <a:buFont typeface="Arial" panose="020B0604020202020204" pitchFamily="34" charset="0"/>
              <a:buChar char="•"/>
            </a:pPr>
            <a:r>
              <a:rPr lang="en-US" b="1" i="0" u="none" strike="noStrike" dirty="0">
                <a:solidFill>
                  <a:srgbClr val="161616"/>
                </a:solidFill>
                <a:effectLst/>
                <a:highlight>
                  <a:srgbClr val="FFFFFF"/>
                </a:highlight>
                <a:latin typeface="Segoe UI" panose="020B0502040204020203" pitchFamily="34" charset="0"/>
                <a:hlinkClick r:id="rId4"/>
              </a:rPr>
              <a:t>Components</a:t>
            </a:r>
            <a:r>
              <a:rPr lang="en-US" b="0" i="0" dirty="0">
                <a:solidFill>
                  <a:srgbClr val="161616"/>
                </a:solidFill>
                <a:effectLst/>
                <a:highlight>
                  <a:srgbClr val="FFFFFF"/>
                </a:highlight>
                <a:latin typeface="Segoe UI" panose="020B0502040204020203" pitchFamily="34" charset="0"/>
              </a:rPr>
              <a:t>: .NET Aspire components are NuGet packages for commonly used services, such as Redis or Postgres, with standardized interfaces ensuring they connect consistently and seamlessly with your app.</a:t>
            </a:r>
          </a:p>
          <a:p>
            <a:pPr algn="l">
              <a:buFont typeface="Arial" panose="020B0604020202020204" pitchFamily="34" charset="0"/>
              <a:buChar char="•"/>
            </a:pPr>
            <a:r>
              <a:rPr lang="en-US" b="1" i="0" u="none" strike="noStrike" dirty="0">
                <a:solidFill>
                  <a:srgbClr val="161616"/>
                </a:solidFill>
                <a:effectLst/>
                <a:highlight>
                  <a:srgbClr val="FFFFFF"/>
                </a:highlight>
                <a:latin typeface="Segoe UI" panose="020B0502040204020203" pitchFamily="34" charset="0"/>
                <a:hlinkClick r:id="rId5"/>
              </a:rPr>
              <a:t>Tooling</a:t>
            </a:r>
            <a:r>
              <a:rPr lang="en-US" b="0" i="0" dirty="0">
                <a:solidFill>
                  <a:srgbClr val="161616"/>
                </a:solidFill>
                <a:effectLst/>
                <a:highlight>
                  <a:srgbClr val="FFFFFF"/>
                </a:highlight>
                <a:latin typeface="Segoe UI" panose="020B0502040204020203" pitchFamily="34" charset="0"/>
              </a:rPr>
              <a:t>: .NET Aspire comes with project templates and tooling experiences for Visual Studio and the </a:t>
            </a:r>
            <a:r>
              <a:rPr lang="en-US" b="0" i="0" u="none" strike="noStrike" dirty="0">
                <a:solidFill>
                  <a:srgbClr val="161616"/>
                </a:solidFill>
                <a:effectLst/>
                <a:highlight>
                  <a:srgbClr val="FFFFFF"/>
                </a:highlight>
                <a:latin typeface="Segoe UI" panose="020B0502040204020203" pitchFamily="34" charset="0"/>
                <a:hlinkClick r:id="rId6"/>
              </a:rPr>
              <a:t>dotnet CLI</a:t>
            </a:r>
            <a:r>
              <a:rPr lang="en-US" b="0" i="0" dirty="0">
                <a:solidFill>
                  <a:srgbClr val="161616"/>
                </a:solidFill>
                <a:effectLst/>
                <a:highlight>
                  <a:srgbClr val="FFFFFF"/>
                </a:highlight>
                <a:latin typeface="Segoe UI" panose="020B0502040204020203" pitchFamily="34" charset="0"/>
              </a:rPr>
              <a:t> help you create and interact with .NET Aspire apps.</a:t>
            </a:r>
          </a:p>
          <a:p>
            <a:pPr algn="l">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algn="l">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r>
              <a:rPr lang="en-US" dirty="0"/>
              <a:t>Discuss architecture, locally deployed for testing, </a:t>
            </a:r>
            <a:r>
              <a:rPr lang="en-US" dirty="0" err="1"/>
              <a:t>azd</a:t>
            </a:r>
            <a:r>
              <a:rPr lang="en-US" dirty="0"/>
              <a:t> up / </a:t>
            </a:r>
            <a:r>
              <a:rPr lang="en-US" dirty="0" err="1"/>
              <a:t>azd</a:t>
            </a:r>
            <a:r>
              <a:rPr lang="en-US" dirty="0"/>
              <a:t> deploy to deploy this application to our connected Azure Subscription. </a:t>
            </a:r>
          </a:p>
          <a:p>
            <a:endParaRPr lang="en-US" dirty="0"/>
          </a:p>
          <a:p>
            <a:r>
              <a:rPr lang="en-US" dirty="0"/>
              <a:t>This application is a perfect example of how readily Azure Database for PostgreSQL integrates with multiple frameworks, languages, supports open-source Postgres Community extensions. </a:t>
            </a:r>
          </a:p>
          <a:p>
            <a:endParaRPr lang="en-US" dirty="0"/>
          </a:p>
          <a:p>
            <a:pPr>
              <a:lnSpc>
                <a:spcPct val="100000"/>
              </a:lnSpc>
              <a:spcAft>
                <a:spcPts val="600"/>
              </a:spcAft>
            </a:pPr>
            <a:r>
              <a:rPr lang="en-US" sz="900" spc="0" dirty="0" err="1">
                <a:latin typeface="Segoe UI" panose="020B0502040204020203" pitchFamily="34" charset="0"/>
              </a:rPr>
              <a:t>.Net</a:t>
            </a:r>
            <a:r>
              <a:rPr lang="en-US" sz="900" spc="0" dirty="0">
                <a:latin typeface="Segoe UI" panose="020B0502040204020203" pitchFamily="34" charset="0"/>
              </a:rPr>
              <a:t> Aspire</a:t>
            </a:r>
          </a:p>
          <a:p>
            <a:pPr>
              <a:lnSpc>
                <a:spcPct val="100000"/>
              </a:lnSpc>
              <a:spcAft>
                <a:spcPts val="600"/>
              </a:spcAft>
            </a:pPr>
            <a:r>
              <a:rPr lang="en-US" sz="900" spc="0" dirty="0">
                <a:latin typeface="Segoe UI" panose="020B0502040204020203" pitchFamily="34" charset="0"/>
              </a:rPr>
              <a:t>Entity Framework Core</a:t>
            </a:r>
          </a:p>
          <a:p>
            <a:pPr>
              <a:lnSpc>
                <a:spcPct val="100000"/>
              </a:lnSpc>
              <a:spcAft>
                <a:spcPts val="600"/>
              </a:spcAft>
            </a:pPr>
            <a:r>
              <a:rPr lang="en-US" sz="900" spc="0" dirty="0">
                <a:latin typeface="Segoe UI" panose="020B0502040204020203" pitchFamily="34" charset="0"/>
              </a:rPr>
              <a:t>Semantic Kernel</a:t>
            </a:r>
          </a:p>
          <a:p>
            <a:pPr>
              <a:lnSpc>
                <a:spcPct val="100000"/>
              </a:lnSpc>
              <a:spcAft>
                <a:spcPts val="600"/>
              </a:spcAft>
            </a:pPr>
            <a:r>
              <a:rPr lang="en-US" sz="900" spc="0" dirty="0">
                <a:latin typeface="Segoe UI" panose="020B0502040204020203" pitchFamily="34" charset="0"/>
              </a:rPr>
              <a:t>Azure OpenAI</a:t>
            </a:r>
            <a:endParaRPr lang="en-US" sz="900" spc="0" dirty="0">
              <a:solidFill>
                <a:schemeClr val="bg1"/>
              </a:solidFill>
              <a:latin typeface="Segoe UI" panose="020B0502040204020203" pitchFamily="34" charset="0"/>
            </a:endParaRPr>
          </a:p>
          <a:p>
            <a:endParaRPr lang="en-US" dirty="0"/>
          </a:p>
          <a:p>
            <a:r>
              <a:rPr lang="en-US" dirty="0" err="1">
                <a:hlinkClick r:id="rId7"/>
              </a:rPr>
              <a:t>npgsql</a:t>
            </a:r>
            <a:r>
              <a:rPr lang="en-US" dirty="0">
                <a:hlinkClick r:id="rId7"/>
              </a:rPr>
              <a:t>/efcore.pg: Entity Framework Core provider for PostgreSQL (github.com)</a:t>
            </a:r>
            <a:endParaRPr lang="en-US" dirty="0"/>
          </a:p>
          <a:p>
            <a:r>
              <a:rPr lang="en-US" dirty="0" err="1">
                <a:hlinkClick r:id="rId8"/>
              </a:rPr>
              <a:t>Npgsql</a:t>
            </a:r>
            <a:r>
              <a:rPr lang="en-US" dirty="0">
                <a:hlinkClick r:id="rId8"/>
              </a:rPr>
              <a:t> Entity Framework Core Provider | </a:t>
            </a:r>
            <a:r>
              <a:rPr lang="en-US" dirty="0" err="1">
                <a:hlinkClick r:id="rId8"/>
              </a:rPr>
              <a:t>Npgsql</a:t>
            </a:r>
            <a:r>
              <a:rPr lang="en-US" dirty="0">
                <a:hlinkClick r:id="rId8"/>
              </a:rPr>
              <a:t> Documentation</a:t>
            </a: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16828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 RAG-on-</a:t>
            </a:r>
            <a:r>
              <a:rPr lang="en-US" dirty="0" err="1"/>
              <a:t>postgres</a:t>
            </a:r>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4</a:t>
            </a:fld>
            <a:endParaRPr lang="en-US"/>
          </a:p>
        </p:txBody>
      </p:sp>
    </p:spTree>
    <p:extLst>
      <p:ext uri="{BB962C8B-B14F-4D97-AF65-F5344CB8AC3E}">
        <p14:creationId xmlns:p14="http://schemas.microsoft.com/office/powerpoint/2010/main" val="35632234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9BAB-C71C-5948-B622-39FF4D2AFBDC}" type="slidenum">
              <a:rPr lang="en-US" smtClean="0"/>
              <a:t>6</a:t>
            </a:fld>
            <a:endParaRPr lang="en-US"/>
          </a:p>
        </p:txBody>
      </p:sp>
    </p:spTree>
    <p:extLst>
      <p:ext uri="{BB962C8B-B14F-4D97-AF65-F5344CB8AC3E}">
        <p14:creationId xmlns:p14="http://schemas.microsoft.com/office/powerpoint/2010/main" val="2780110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table or links to models, with their names/dimensions</a:t>
            </a:r>
          </a:p>
        </p:txBody>
      </p:sp>
      <p:sp>
        <p:nvSpPr>
          <p:cNvPr id="4" name="Slide Number Placeholder 3"/>
          <p:cNvSpPr>
            <a:spLocks noGrp="1"/>
          </p:cNvSpPr>
          <p:nvPr>
            <p:ph type="sldNum" sz="quarter" idx="5"/>
          </p:nvPr>
        </p:nvSpPr>
        <p:spPr/>
        <p:txBody>
          <a:bodyPr/>
          <a:lstStyle/>
          <a:p>
            <a:fld id="{6C822E6C-A02C-4BB1-90E8-FA24A474D4B7}" type="slidenum">
              <a:rPr lang="en-US" smtClean="0"/>
              <a:t>8</a:t>
            </a:fld>
            <a:endParaRPr lang="en-US"/>
          </a:p>
        </p:txBody>
      </p:sp>
    </p:spTree>
    <p:extLst>
      <p:ext uri="{BB962C8B-B14F-4D97-AF65-F5344CB8AC3E}">
        <p14:creationId xmlns:p14="http://schemas.microsoft.com/office/powerpoint/2010/main" val="2414837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6032CA-F5A7-70D1-B480-A2E395F36F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1A6294-3DE7-F18E-C11B-8047F5709D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2CDD72-7252-60B2-CC44-908B2581ADB9}"/>
              </a:ext>
            </a:extLst>
          </p:cNvPr>
          <p:cNvSpPr>
            <a:spLocks noGrp="1"/>
          </p:cNvSpPr>
          <p:nvPr>
            <p:ph type="body" idx="1"/>
          </p:nvPr>
        </p:nvSpPr>
        <p:spPr/>
        <p:txBody>
          <a:bodyPr/>
          <a:lstStyle/>
          <a:p>
            <a:r>
              <a:rPr lang="en-US"/>
              <a:t>Add table or links to models, with their names/dimensions</a:t>
            </a:r>
          </a:p>
        </p:txBody>
      </p:sp>
      <p:sp>
        <p:nvSpPr>
          <p:cNvPr id="4" name="Slide Number Placeholder 3">
            <a:extLst>
              <a:ext uri="{FF2B5EF4-FFF2-40B4-BE49-F238E27FC236}">
                <a16:creationId xmlns:a16="http://schemas.microsoft.com/office/drawing/2014/main" id="{F9B8FA76-9CBF-925D-D45E-1A19BB538AD3}"/>
              </a:ext>
            </a:extLst>
          </p:cNvPr>
          <p:cNvSpPr>
            <a:spLocks noGrp="1"/>
          </p:cNvSpPr>
          <p:nvPr>
            <p:ph type="sldNum" sz="quarter" idx="5"/>
          </p:nvPr>
        </p:nvSpPr>
        <p:spPr/>
        <p:txBody>
          <a:bodyPr/>
          <a:lstStyle/>
          <a:p>
            <a:fld id="{6C822E6C-A02C-4BB1-90E8-FA24A474D4B7}" type="slidenum">
              <a:rPr lang="en-US" smtClean="0"/>
              <a:t>9</a:t>
            </a:fld>
            <a:endParaRPr lang="en-US"/>
          </a:p>
        </p:txBody>
      </p:sp>
    </p:spTree>
    <p:extLst>
      <p:ext uri="{BB962C8B-B14F-4D97-AF65-F5344CB8AC3E}">
        <p14:creationId xmlns:p14="http://schemas.microsoft.com/office/powerpoint/2010/main" val="2852000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E4632-57E8-E8A3-509B-6342C9CDEB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E2DAF7-C1A3-7590-33A8-E5CCB06C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A01A59-98C7-D850-363B-199E6730E593}"/>
              </a:ext>
            </a:extLst>
          </p:cNvPr>
          <p:cNvSpPr>
            <a:spLocks noGrp="1"/>
          </p:cNvSpPr>
          <p:nvPr>
            <p:ph type="body" idx="1"/>
          </p:nvPr>
        </p:nvSpPr>
        <p:spPr/>
        <p:txBody>
          <a:bodyPr/>
          <a:lstStyle/>
          <a:p>
            <a:r>
              <a:rPr lang="en-US"/>
              <a:t>Syntax highlight!</a:t>
            </a:r>
          </a:p>
        </p:txBody>
      </p:sp>
      <p:sp>
        <p:nvSpPr>
          <p:cNvPr id="4" name="Slide Number Placeholder 3">
            <a:extLst>
              <a:ext uri="{FF2B5EF4-FFF2-40B4-BE49-F238E27FC236}">
                <a16:creationId xmlns:a16="http://schemas.microsoft.com/office/drawing/2014/main" id="{4750F2F8-5AB4-81E9-3A7B-5ADE803FA7DA}"/>
              </a:ext>
            </a:extLst>
          </p:cNvPr>
          <p:cNvSpPr>
            <a:spLocks noGrp="1"/>
          </p:cNvSpPr>
          <p:nvPr>
            <p:ph type="sldNum" sz="quarter" idx="5"/>
          </p:nvPr>
        </p:nvSpPr>
        <p:spPr/>
        <p:txBody>
          <a:bodyPr/>
          <a:lstStyle/>
          <a:p>
            <a:fld id="{6C822E6C-A02C-4BB1-90E8-FA24A474D4B7}" type="slidenum">
              <a:rPr lang="en-US" smtClean="0"/>
              <a:t>10</a:t>
            </a:fld>
            <a:endParaRPr lang="en-US"/>
          </a:p>
        </p:txBody>
      </p:sp>
    </p:spTree>
    <p:extLst>
      <p:ext uri="{BB962C8B-B14F-4D97-AF65-F5344CB8AC3E}">
        <p14:creationId xmlns:p14="http://schemas.microsoft.com/office/powerpoint/2010/main" val="2447601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TOOD</a:t>
            </a:r>
          </a:p>
        </p:txBody>
      </p:sp>
      <p:sp>
        <p:nvSpPr>
          <p:cNvPr id="4" name="Slide Number Placeholder 3"/>
          <p:cNvSpPr>
            <a:spLocks noGrp="1"/>
          </p:cNvSpPr>
          <p:nvPr>
            <p:ph type="sldNum" sz="quarter" idx="5"/>
          </p:nvPr>
        </p:nvSpPr>
        <p:spPr/>
        <p:txBody>
          <a:bodyPr/>
          <a:lstStyle/>
          <a:p>
            <a:fld id="{6C822E6C-A02C-4BB1-90E8-FA24A474D4B7}" type="slidenum">
              <a:rPr lang="en-US" smtClean="0"/>
              <a:t>14</a:t>
            </a:fld>
            <a:endParaRPr lang="en-US"/>
          </a:p>
        </p:txBody>
      </p:sp>
    </p:spTree>
    <p:extLst>
      <p:ext uri="{BB962C8B-B14F-4D97-AF65-F5344CB8AC3E}">
        <p14:creationId xmlns:p14="http://schemas.microsoft.com/office/powerpoint/2010/main" val="710560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2C8D-A9FD-6E9E-3D9B-82B843D02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8251-EA2A-BFB0-FC00-91D64012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5F1E7-E4AC-5F09-DE66-D072EE59FD73}"/>
              </a:ext>
            </a:extLst>
          </p:cNvPr>
          <p:cNvSpPr>
            <a:spLocks noGrp="1"/>
          </p:cNvSpPr>
          <p:nvPr>
            <p:ph type="body" idx="1"/>
          </p:nvPr>
        </p:nvSpPr>
        <p:spPr/>
        <p:txBody>
          <a:bodyPr/>
          <a:lstStyle/>
          <a:p>
            <a:r>
              <a:rPr lang="en-US"/>
              <a:t>TODO:</a:t>
            </a:r>
          </a:p>
        </p:txBody>
      </p:sp>
      <p:sp>
        <p:nvSpPr>
          <p:cNvPr id="4" name="Slide Number Placeholder 3">
            <a:extLst>
              <a:ext uri="{FF2B5EF4-FFF2-40B4-BE49-F238E27FC236}">
                <a16:creationId xmlns:a16="http://schemas.microsoft.com/office/drawing/2014/main" id="{C34173A4-53D9-8318-DC3E-E2A8EE6D9F5F}"/>
              </a:ext>
            </a:extLst>
          </p:cNvPr>
          <p:cNvSpPr>
            <a:spLocks noGrp="1"/>
          </p:cNvSpPr>
          <p:nvPr>
            <p:ph type="sldNum" sz="quarter" idx="5"/>
          </p:nvPr>
        </p:nvSpPr>
        <p:spPr/>
        <p:txBody>
          <a:bodyPr/>
          <a:lstStyle/>
          <a:p>
            <a:fld id="{9A859BAB-C71C-5948-B622-39FF4D2AFBDC}" type="slidenum">
              <a:rPr lang="en-US" smtClean="0"/>
              <a:t>17</a:t>
            </a:fld>
            <a:endParaRPr lang="en-US"/>
          </a:p>
        </p:txBody>
      </p:sp>
    </p:spTree>
    <p:extLst>
      <p:ext uri="{BB962C8B-B14F-4D97-AF65-F5344CB8AC3E}">
        <p14:creationId xmlns:p14="http://schemas.microsoft.com/office/powerpoint/2010/main" val="40877358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9/5/24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443270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710261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creen Capture and Conten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759A286-F31B-7974-FB2C-5F2A350923E3}"/>
              </a:ext>
              <a:ext uri="{C183D7F6-B498-43B3-948B-1728B52AA6E4}">
                <adec:decorative xmlns:adec="http://schemas.microsoft.com/office/drawing/2017/decorative" val="1"/>
              </a:ext>
            </a:extLst>
          </p:cNvPr>
          <p:cNvPicPr>
            <a:picLocks noChangeAspect="1"/>
          </p:cNvPicPr>
          <p:nvPr userDrawn="1"/>
        </p:nvPicPr>
        <p:blipFill rotWithShape="1">
          <a:blip r:embed="rId2">
            <a:lum bright="100000"/>
            <a:alphaModFix amt="3000"/>
            <a:extLst>
              <a:ext uri="{96DAC541-7B7A-43D3-8B79-37D633B846F1}">
                <asvg:svgBlip xmlns:asvg="http://schemas.microsoft.com/office/drawing/2016/SVG/main" r:embed="rId3"/>
              </a:ext>
            </a:extLst>
          </a:blip>
          <a:srcRect t="3596" r="353"/>
          <a:stretch/>
        </p:blipFill>
        <p:spPr>
          <a:xfrm rot="19860628">
            <a:off x="11168723" y="-149673"/>
            <a:ext cx="1237926" cy="1408267"/>
          </a:xfrm>
          <a:prstGeom prst="rect">
            <a:avLst/>
          </a:prstGeom>
        </p:spPr>
      </p:pic>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9" name="Text Placeholder 8">
            <a:extLst>
              <a:ext uri="{FF2B5EF4-FFF2-40B4-BE49-F238E27FC236}">
                <a16:creationId xmlns:a16="http://schemas.microsoft.com/office/drawing/2014/main" id="{4AE309D6-5F40-25EE-EEBF-39435B781299}"/>
              </a:ext>
            </a:extLst>
          </p:cNvPr>
          <p:cNvSpPr>
            <a:spLocks noGrp="1"/>
          </p:cNvSpPr>
          <p:nvPr>
            <p:ph type="body" sz="quarter" idx="21"/>
          </p:nvPr>
        </p:nvSpPr>
        <p:spPr>
          <a:xfrm>
            <a:off x="588964" y="1752849"/>
            <a:ext cx="4211636" cy="4458315"/>
          </a:xfrm>
          <a:prstGeom prst="rect">
            <a:avLst/>
          </a:prstGeom>
        </p:spPr>
        <p:txBody>
          <a:bodyPr lIns="0" tIns="0" rIns="0" bIns="0"/>
          <a:lstStyle>
            <a:lvl1pPr marL="0" indent="0">
              <a:buNone/>
              <a:defRPr sz="2000">
                <a:solidFill>
                  <a:schemeClr val="tx1"/>
                </a:solidFill>
              </a:defRPr>
            </a:lvl1pPr>
            <a:lvl2pPr marL="228600" indent="0">
              <a:buNone/>
              <a:defRPr sz="1600">
                <a:solidFill>
                  <a:schemeClr val="tx1"/>
                </a:solidFill>
              </a:defRPr>
            </a:lvl2pPr>
            <a:lvl3pPr marL="457200" indent="0">
              <a:buNone/>
              <a:defRPr sz="1200">
                <a:solidFill>
                  <a:schemeClr val="tx1"/>
                </a:solidFill>
              </a:defRPr>
            </a:lvl3pPr>
            <a:lvl4pPr marL="661988" indent="0">
              <a:buNone/>
              <a:defRPr sz="1100">
                <a:solidFill>
                  <a:schemeClr val="tx1"/>
                </a:solidFill>
              </a:defRPr>
            </a:lvl4pPr>
            <a:lvl5pPr marL="855663" indent="0">
              <a:buNone/>
              <a:defRPr sz="11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ounded Rectangle 13">
            <a:extLst>
              <a:ext uri="{FF2B5EF4-FFF2-40B4-BE49-F238E27FC236}">
                <a16:creationId xmlns:a16="http://schemas.microsoft.com/office/drawing/2014/main" id="{3597755B-004D-F3FE-A7F3-93CA03E75EAA}"/>
              </a:ext>
              <a:ext uri="{C183D7F6-B498-43B3-948B-1728B52AA6E4}">
                <adec:decorative xmlns:adec="http://schemas.microsoft.com/office/drawing/2017/decorative" val="1"/>
              </a:ext>
            </a:extLst>
          </p:cNvPr>
          <p:cNvSpPr>
            <a:spLocks/>
          </p:cNvSpPr>
          <p:nvPr userDrawn="1"/>
        </p:nvSpPr>
        <p:spPr bwMode="auto">
          <a:xfrm rot="16200000">
            <a:off x="6438598" y="457753"/>
            <a:ext cx="4458314" cy="7048507"/>
          </a:xfrm>
          <a:prstGeom prst="round2SameRect">
            <a:avLst>
              <a:gd name="adj1" fmla="val 3495"/>
              <a:gd name="adj2" fmla="val 0"/>
            </a:avLst>
          </a:prstGeom>
          <a:solidFill>
            <a:schemeClr val="bg1">
              <a:lumMod val="90000"/>
              <a:lumOff val="10000"/>
            </a:schemeClr>
          </a:solidFill>
          <a:ln w="12700">
            <a:gradFill>
              <a:gsLst>
                <a:gs pos="28000">
                  <a:schemeClr val="bg1">
                    <a:lumMod val="75000"/>
                    <a:lumOff val="25000"/>
                  </a:schemeClr>
                </a:gs>
                <a:gs pos="100000">
                  <a:schemeClr val="bg1">
                    <a:lumMod val="50000"/>
                    <a:lumOff val="50000"/>
                  </a:schemeClr>
                </a:gs>
              </a:gsLst>
              <a:lin ang="5400000" scaled="1"/>
            </a:gradFill>
            <a:headEnd type="none" w="med" len="med"/>
            <a:tailEnd type="none" w="med" len="med"/>
          </a:ln>
          <a:effectLst>
            <a:outerShdw blurRad="88900" dist="381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pPr>
            <a:endParaRPr lang="en-US" sz="2000" err="1">
              <a:solidFill>
                <a:schemeClr val="bg1"/>
              </a:solidFill>
              <a:cs typeface="Segoe UI" pitchFamily="34" charset="0"/>
            </a:endParaRPr>
          </a:p>
        </p:txBody>
      </p:sp>
      <p:sp>
        <p:nvSpPr>
          <p:cNvPr id="3" name="Picture Placeholder 7" descr="Image placeholder">
            <a:extLst>
              <a:ext uri="{FF2B5EF4-FFF2-40B4-BE49-F238E27FC236}">
                <a16:creationId xmlns:a16="http://schemas.microsoft.com/office/drawing/2014/main" id="{7712028A-89E6-DD3D-0070-D7210D4135A5}"/>
              </a:ext>
            </a:extLst>
          </p:cNvPr>
          <p:cNvSpPr>
            <a:spLocks noGrp="1"/>
          </p:cNvSpPr>
          <p:nvPr>
            <p:ph type="pic" sz="quarter" idx="10" hasCustomPrompt="1"/>
          </p:nvPr>
        </p:nvSpPr>
        <p:spPr bwMode="ltGray">
          <a:xfrm>
            <a:off x="5400664" y="2021807"/>
            <a:ext cx="6791336" cy="3929669"/>
          </a:xfrm>
          <a:prstGeom prst="rect">
            <a:avLst/>
          </a:prstGeom>
          <a:blipFill>
            <a:blip r:embed="rId4"/>
            <a:stretch>
              <a:fillRect l="-38418" t="-28637" r="-41107" b="-45881"/>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986606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2.sv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2" r:id="rId50"/>
    <p:sldLayoutId id="2147483713" r:id="rId51"/>
    <p:sldLayoutId id="214748371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pgvector/pgvector-python/blob/master/examples/hybrid_search_rrf.py" TargetMode="External"/><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aka.ms/rag-postgres" TargetMode="External"/><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hyperlink" Target="https://aka.ms/rag-postgres/demo"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5.svg"/><Relationship Id="rId4" Type="http://schemas.openxmlformats.org/officeDocument/2006/relationships/image" Target="../media/image42.svg"/><Relationship Id="rId9"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50.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40.svg"/></Relationships>
</file>

<file path=ppt/slides/_rels/slide2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3.svg"/><Relationship Id="rId5" Type="http://schemas.openxmlformats.org/officeDocument/2006/relationships/image" Target="../media/image37.png"/><Relationship Id="rId10" Type="http://schemas.openxmlformats.org/officeDocument/2006/relationships/image" Target="../media/image45.svg"/><Relationship Id="rId4" Type="http://schemas.openxmlformats.org/officeDocument/2006/relationships/image" Target="../media/image42.svg"/><Relationship Id="rId9"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50.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sv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56.png"/><Relationship Id="rId5" Type="http://schemas.openxmlformats.org/officeDocument/2006/relationships/image" Target="../media/image55.svg"/><Relationship Id="rId10" Type="http://schemas.microsoft.com/office/2007/relationships/hdphoto" Target="../media/hdphoto1.wdp"/><Relationship Id="rId4" Type="http://schemas.openxmlformats.org/officeDocument/2006/relationships/image" Target="../media/image54.png"/><Relationship Id="rId9" Type="http://schemas.openxmlformats.org/officeDocument/2006/relationships/image" Target="../media/image59.png"/></Relationships>
</file>

<file path=ppt/slides/_rels/slide28.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9.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61.png"/><Relationship Id="rId5" Type="http://schemas.openxmlformats.org/officeDocument/2006/relationships/image" Target="../media/image60.png"/><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68.pn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67.sv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5.png"/><Relationship Id="rId11" Type="http://schemas.openxmlformats.org/officeDocument/2006/relationships/image" Target="../media/image66.png"/><Relationship Id="rId5" Type="http://schemas.openxmlformats.org/officeDocument/2006/relationships/image" Target="../media/image64.png"/><Relationship Id="rId10" Type="http://schemas.openxmlformats.org/officeDocument/2006/relationships/image" Target="../media/image55.svg"/><Relationship Id="rId4" Type="http://schemas.openxmlformats.org/officeDocument/2006/relationships/image" Target="../media/image48.svg"/><Relationship Id="rId9" Type="http://schemas.openxmlformats.org/officeDocument/2006/relationships/image" Target="../media/image54.png"/></Relationships>
</file>

<file path=ppt/slides/_rels/slide3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2.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42.xml"/><Relationship Id="rId4" Type="http://schemas.openxmlformats.org/officeDocument/2006/relationships/hyperlink" Target="https://github.com/Azure-Samples/eShopOnAzure" TargetMode="External"/></Relationships>
</file>

<file path=ppt/slides/_rels/slide3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3" Type="http://schemas.openxmlformats.org/officeDocument/2006/relationships/hyperlink" Target="https://gist.github.com/pamelafox/07cac5bb6558701c17315858d8731924" TargetMode="External"/><Relationship Id="rId2" Type="http://schemas.openxmlformats.org/officeDocument/2006/relationships/image" Target="../media/image74.png"/><Relationship Id="rId1" Type="http://schemas.openxmlformats.org/officeDocument/2006/relationships/slideLayout" Target="../slideLayouts/slideLayout45.xml"/></Relationships>
</file>

<file path=ppt/slides/_rels/slide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0.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34.svg"/><Relationship Id="rId4" Type="http://schemas.openxmlformats.org/officeDocument/2006/relationships/image" Target="../media/image36.svg"/><Relationship Id="rId9"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pamelafox/pgvector-playground" TargetMode="External"/><Relationship Id="rId2" Type="http://schemas.openxmlformats.org/officeDocument/2006/relationships/hyperlink" Target="https://github.com/pgvector/pgvector" TargetMode="Externa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p:txBody>
          <a:bodyPr/>
          <a:lstStyle/>
          <a:p>
            <a:r>
              <a:rPr lang="en-US">
                <a:latin typeface="Segoe Sans Display Semibold"/>
                <a:cs typeface="Segoe Sans Display Semibold"/>
              </a:rPr>
              <a:t>Building RAG with PostgreSQL</a:t>
            </a:r>
            <a:endParaRPr lang="en-US"/>
          </a:p>
        </p:txBody>
      </p:sp>
      <p:sp>
        <p:nvSpPr>
          <p:cNvPr id="3" name="Text Placeholder 2">
            <a:extLst>
              <a:ext uri="{FF2B5EF4-FFF2-40B4-BE49-F238E27FC236}">
                <a16:creationId xmlns:a16="http://schemas.microsoft.com/office/drawing/2014/main" id="{6D3CBDFB-DC0A-3912-BF09-98BEA411A341}"/>
              </a:ext>
            </a:extLst>
          </p:cNvPr>
          <p:cNvSpPr>
            <a:spLocks noGrp="1"/>
          </p:cNvSpPr>
          <p:nvPr>
            <p:ph type="body" sz="quarter" idx="12"/>
          </p:nvPr>
        </p:nvSpPr>
        <p:spPr>
          <a:xfrm>
            <a:off x="584200" y="3962400"/>
            <a:ext cx="9144000" cy="553998"/>
          </a:xfrm>
        </p:spPr>
        <p:txBody>
          <a:bodyPr vert="horz" wrap="square" lIns="0" tIns="0" rIns="0" bIns="0" rtlCol="0" anchor="t">
            <a:spAutoFit/>
          </a:bodyPr>
          <a:lstStyle/>
          <a:p>
            <a:r>
              <a:rPr lang="en-US" dirty="0">
                <a:cs typeface="Segoe UI"/>
              </a:rPr>
              <a:t>Pamela Fox, Python Cloud Advocate, @pamelafox</a:t>
            </a:r>
          </a:p>
          <a:p>
            <a:r>
              <a:rPr lang="en-US" dirty="0">
                <a:cs typeface="Segoe UI"/>
              </a:rPr>
              <a:t>Joshua Johnson, Azure Database for PostgreSQL Product Manager</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63582-9EF5-316D-2C56-EA85C3C0EA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FE6AE7-F1B8-04EC-5316-2CE719B325AC}"/>
              </a:ext>
            </a:extLst>
          </p:cNvPr>
          <p:cNvSpPr>
            <a:spLocks noGrp="1"/>
          </p:cNvSpPr>
          <p:nvPr>
            <p:ph type="title"/>
          </p:nvPr>
        </p:nvSpPr>
        <p:spPr/>
        <p:txBody>
          <a:bodyPr/>
          <a:lstStyle/>
          <a:p>
            <a:r>
              <a:rPr lang="en-US"/>
              <a:t>Computing vector embeddings</a:t>
            </a:r>
          </a:p>
        </p:txBody>
      </p:sp>
      <p:sp>
        <p:nvSpPr>
          <p:cNvPr id="19" name="Text Placeholder 2">
            <a:extLst>
              <a:ext uri="{FF2B5EF4-FFF2-40B4-BE49-F238E27FC236}">
                <a16:creationId xmlns:a16="http://schemas.microsoft.com/office/drawing/2014/main" id="{340549B5-CA06-90B5-5085-398B5F04BA2A}"/>
              </a:ext>
            </a:extLst>
          </p:cNvPr>
          <p:cNvSpPr txBox="1">
            <a:spLocks/>
          </p:cNvSpPr>
          <p:nvPr/>
        </p:nvSpPr>
        <p:spPr>
          <a:xfrm>
            <a:off x="588263" y="1558156"/>
            <a:ext cx="58031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Python:</a:t>
            </a:r>
          </a:p>
        </p:txBody>
      </p:sp>
      <p:sp>
        <p:nvSpPr>
          <p:cNvPr id="11" name="TextBox 10">
            <a:extLst>
              <a:ext uri="{FF2B5EF4-FFF2-40B4-BE49-F238E27FC236}">
                <a16:creationId xmlns:a16="http://schemas.microsoft.com/office/drawing/2014/main" id="{EFE4D07F-6E33-B589-BD4D-FE64057FD362}"/>
              </a:ext>
            </a:extLst>
          </p:cNvPr>
          <p:cNvSpPr txBox="1"/>
          <p:nvPr/>
        </p:nvSpPr>
        <p:spPr>
          <a:xfrm>
            <a:off x="588263" y="2246012"/>
            <a:ext cx="11204669" cy="3477875"/>
          </a:xfrm>
          <a:prstGeom prst="rect">
            <a:avLst/>
          </a:prstGeom>
          <a:solidFill>
            <a:schemeClr val="tx1"/>
          </a:solidFill>
        </p:spPr>
        <p:txBody>
          <a:bodyPr wrap="square">
            <a:spAutoFit/>
          </a:bodyPr>
          <a:lstStyle/>
          <a:p>
            <a:r>
              <a:rPr lang="en-US" sz="2200" b="0">
                <a:solidFill>
                  <a:srgbClr val="000000"/>
                </a:solidFill>
                <a:effectLst/>
                <a:latin typeface="Menlo" panose="020B0609030804020204" pitchFamily="49" charset="0"/>
              </a:rPr>
              <a:t>string_to_embed = row[</a:t>
            </a:r>
            <a:r>
              <a:rPr lang="en-US" sz="2200" b="0">
                <a:solidFill>
                  <a:srgbClr val="098658"/>
                </a:solidFill>
                <a:effectLst/>
                <a:latin typeface="Menlo" panose="020B0609030804020204" pitchFamily="49" charset="0"/>
              </a:rPr>
              <a:t>0</a:t>
            </a:r>
            <a:r>
              <a:rPr lang="en-US" sz="2200" b="0">
                <a:solidFill>
                  <a:srgbClr val="000000"/>
                </a:solidFill>
                <a:effectLst/>
                <a:latin typeface="Menlo" panose="020B0609030804020204" pitchFamily="49" charset="0"/>
              </a:rPr>
              <a:t>] + </a:t>
            </a:r>
            <a:r>
              <a:rPr lang="en-US" sz="2200" b="0">
                <a:solidFill>
                  <a:srgbClr val="A31515"/>
                </a:solidFill>
                <a:effectLst/>
                <a:latin typeface="Menlo" panose="020B0609030804020204" pitchFamily="49" charset="0"/>
              </a:rPr>
              <a:t>" "</a:t>
            </a:r>
            <a:r>
              <a:rPr lang="en-US" sz="2200" b="0">
                <a:solidFill>
                  <a:srgbClr val="000000"/>
                </a:solidFill>
                <a:effectLst/>
                <a:latin typeface="Menlo" panose="020B0609030804020204" pitchFamily="49" charset="0"/>
              </a:rPr>
              <a:t> + row[</a:t>
            </a:r>
            <a:r>
              <a:rPr lang="en-US" sz="2200" b="0">
                <a:solidFill>
                  <a:srgbClr val="098658"/>
                </a:solidFill>
                <a:effectLst/>
                <a:latin typeface="Menlo" panose="020B0609030804020204" pitchFamily="49" charset="0"/>
              </a:rPr>
              <a:t>1</a:t>
            </a:r>
            <a:r>
              <a:rPr lang="en-US" sz="2200" b="0">
                <a:solidFill>
                  <a:srgbClr val="000000"/>
                </a:solidFill>
                <a:effectLst/>
                <a:latin typeface="Menlo" panose="020B0609030804020204" pitchFamily="49" charset="0"/>
              </a:rPr>
              <a:t>]</a:t>
            </a:r>
          </a:p>
          <a:p>
            <a:r>
              <a:rPr lang="en-US" sz="2200" b="0">
                <a:solidFill>
                  <a:srgbClr val="000000"/>
                </a:solidFill>
                <a:effectLst/>
                <a:latin typeface="Menlo" panose="020B0609030804020204" pitchFamily="49" charset="0"/>
              </a:rPr>
              <a:t>response = client.embeddings.create(</a:t>
            </a:r>
          </a:p>
          <a:p>
            <a:pPr lvl="1"/>
            <a:r>
              <a:rPr lang="en-US" sz="2200" b="0">
                <a:solidFill>
                  <a:srgbClr val="001080"/>
                </a:solidFill>
                <a:effectLst/>
                <a:latin typeface="Menlo" panose="020B0609030804020204" pitchFamily="49" charset="0"/>
              </a:rPr>
              <a:t>model</a:t>
            </a:r>
            <a:r>
              <a:rPr lang="en-US" sz="2200" b="0">
                <a:solidFill>
                  <a:srgbClr val="000000"/>
                </a:solidFill>
                <a:effectLst/>
                <a:latin typeface="Menlo" panose="020B0609030804020204" pitchFamily="49" charset="0"/>
              </a:rPr>
              <a:t>=</a:t>
            </a:r>
            <a:r>
              <a:rPr lang="en-US" sz="2200" b="0">
                <a:solidFill>
                  <a:srgbClr val="A31515"/>
                </a:solidFill>
                <a:effectLst/>
                <a:latin typeface="Menlo" panose="020B0609030804020204" pitchFamily="49" charset="0"/>
              </a:rPr>
              <a:t>"text-embedding-3-small"</a:t>
            </a:r>
            <a:r>
              <a:rPr lang="en-US" sz="2200" b="0">
                <a:solidFill>
                  <a:srgbClr val="000000"/>
                </a:solidFill>
                <a:effectLst/>
                <a:latin typeface="Menlo" panose="020B0609030804020204" pitchFamily="49" charset="0"/>
              </a:rPr>
              <a:t>,</a:t>
            </a:r>
          </a:p>
          <a:p>
            <a:pPr lvl="1"/>
            <a:r>
              <a:rPr lang="en-US" sz="2200" b="0">
                <a:solidFill>
                  <a:srgbClr val="001080"/>
                </a:solidFill>
                <a:effectLst/>
                <a:latin typeface="Menlo" panose="020B0609030804020204" pitchFamily="49" charset="0"/>
              </a:rPr>
              <a:t>input</a:t>
            </a:r>
            <a:r>
              <a:rPr lang="en-US" sz="2200" b="0">
                <a:solidFill>
                  <a:srgbClr val="000000"/>
                </a:solidFill>
                <a:effectLst/>
                <a:latin typeface="Menlo" panose="020B0609030804020204" pitchFamily="49" charset="0"/>
              </a:rPr>
              <a:t>=string_to_embed,</a:t>
            </a:r>
          </a:p>
          <a:p>
            <a:pPr lvl="1"/>
            <a:r>
              <a:rPr lang="en-US" sz="2200" b="0">
                <a:solidFill>
                  <a:srgbClr val="001080"/>
                </a:solidFill>
                <a:effectLst/>
                <a:latin typeface="Menlo" panose="020B0609030804020204" pitchFamily="49" charset="0"/>
              </a:rPr>
              <a:t>dimensions</a:t>
            </a:r>
            <a:r>
              <a:rPr lang="en-US" sz="2200" b="0">
                <a:solidFill>
                  <a:srgbClr val="000000"/>
                </a:solidFill>
                <a:effectLst/>
                <a:latin typeface="Menlo" panose="020B0609030804020204" pitchFamily="49" charset="0"/>
              </a:rPr>
              <a:t>=</a:t>
            </a:r>
            <a:r>
              <a:rPr lang="en-US" sz="2200" b="0">
                <a:solidFill>
                  <a:srgbClr val="098658"/>
                </a:solidFill>
                <a:effectLst/>
                <a:latin typeface="Menlo" panose="020B0609030804020204" pitchFamily="49" charset="0"/>
              </a:rPr>
              <a:t>256</a:t>
            </a:r>
            <a:endParaRPr lang="en-US" sz="2200" b="0">
              <a:solidFill>
                <a:srgbClr val="000000"/>
              </a:solidFill>
              <a:effectLst/>
              <a:latin typeface="Menlo" panose="020B0609030804020204" pitchFamily="49" charset="0"/>
            </a:endParaRPr>
          </a:p>
          <a:p>
            <a:r>
              <a:rPr lang="en-US" sz="2200" b="0">
                <a:solidFill>
                  <a:srgbClr val="000000"/>
                </a:solidFill>
                <a:effectLst/>
                <a:latin typeface="Menlo" panose="020B0609030804020204" pitchFamily="49" charset="0"/>
              </a:rPr>
              <a:t>)</a:t>
            </a:r>
          </a:p>
          <a:p>
            <a:r>
              <a:rPr lang="en-US" sz="2200" b="0">
                <a:solidFill>
                  <a:srgbClr val="000000"/>
                </a:solidFill>
                <a:effectLst/>
                <a:latin typeface="Menlo" panose="020B0609030804020204" pitchFamily="49" charset="0"/>
              </a:rPr>
              <a:t>embedding = response.data[</a:t>
            </a:r>
            <a:r>
              <a:rPr lang="en-US" sz="2200" b="0">
                <a:solidFill>
                  <a:srgbClr val="098658"/>
                </a:solidFill>
                <a:effectLst/>
                <a:latin typeface="Menlo" panose="020B0609030804020204" pitchFamily="49" charset="0"/>
              </a:rPr>
              <a:t>0</a:t>
            </a:r>
            <a:r>
              <a:rPr lang="en-US" sz="2200" b="0">
                <a:solidFill>
                  <a:srgbClr val="000000"/>
                </a:solidFill>
                <a:effectLst/>
                <a:latin typeface="Menlo" panose="020B0609030804020204" pitchFamily="49" charset="0"/>
              </a:rPr>
              <a:t>].embedding</a:t>
            </a:r>
          </a:p>
          <a:p>
            <a:br>
              <a:rPr lang="en-US" sz="2200" b="0">
                <a:solidFill>
                  <a:srgbClr val="000000"/>
                </a:solidFill>
                <a:effectLst/>
                <a:latin typeface="Menlo" panose="020B0609030804020204" pitchFamily="49" charset="0"/>
              </a:rPr>
            </a:br>
            <a:r>
              <a:rPr lang="en-US" sz="2200" b="0">
                <a:solidFill>
                  <a:srgbClr val="000000"/>
                </a:solidFill>
                <a:effectLst/>
                <a:latin typeface="Menlo" panose="020B0609030804020204" pitchFamily="49" charset="0"/>
              </a:rPr>
              <a:t>cur.execute(</a:t>
            </a:r>
            <a:r>
              <a:rPr lang="en-US" sz="2200" b="0">
                <a:solidFill>
                  <a:srgbClr val="A31515"/>
                </a:solidFill>
                <a:effectLst/>
                <a:latin typeface="Menlo" panose="020B0609030804020204" pitchFamily="49" charset="0"/>
              </a:rPr>
              <a:t>"UPDATE videos SET embedding = </a:t>
            </a:r>
            <a:r>
              <a:rPr lang="en-US" sz="2200" b="0">
                <a:solidFill>
                  <a:srgbClr val="0000FF"/>
                </a:solidFill>
                <a:effectLst/>
                <a:latin typeface="Menlo" panose="020B0609030804020204" pitchFamily="49" charset="0"/>
              </a:rPr>
              <a:t>%s</a:t>
            </a:r>
            <a:r>
              <a:rPr lang="en-US" sz="2200" b="0">
                <a:solidFill>
                  <a:srgbClr val="A31515"/>
                </a:solidFill>
                <a:effectLst/>
                <a:latin typeface="Menlo" panose="020B0609030804020204" pitchFamily="49" charset="0"/>
              </a:rPr>
              <a:t> WHERE id = </a:t>
            </a:r>
            <a:r>
              <a:rPr lang="en-US" sz="2200" b="0">
                <a:solidFill>
                  <a:srgbClr val="0000FF"/>
                </a:solidFill>
                <a:effectLst/>
                <a:latin typeface="Menlo" panose="020B0609030804020204" pitchFamily="49" charset="0"/>
              </a:rPr>
              <a:t>%s</a:t>
            </a:r>
            <a:r>
              <a:rPr lang="en-US" sz="2200" b="0">
                <a:solidFill>
                  <a:srgbClr val="A31515"/>
                </a:solidFill>
                <a:effectLst/>
                <a:latin typeface="Menlo" panose="020B0609030804020204" pitchFamily="49" charset="0"/>
              </a:rPr>
              <a:t>"</a:t>
            </a:r>
            <a:r>
              <a:rPr lang="en-US" sz="2200" b="0">
                <a:solidFill>
                  <a:srgbClr val="000000"/>
                </a:solidFill>
                <a:effectLst/>
                <a:latin typeface="Menlo" panose="020B0609030804020204" pitchFamily="49" charset="0"/>
              </a:rPr>
              <a:t>,</a:t>
            </a:r>
          </a:p>
          <a:p>
            <a:r>
              <a:rPr lang="en-US" sz="2200" b="0">
                <a:solidFill>
                  <a:srgbClr val="000000"/>
                </a:solidFill>
                <a:effectLst/>
                <a:latin typeface="Menlo" panose="020B0609030804020204" pitchFamily="49" charset="0"/>
              </a:rPr>
              <a:t>(np.array(embedding), row[</a:t>
            </a:r>
            <a:r>
              <a:rPr lang="en-US" sz="2200" b="0">
                <a:solidFill>
                  <a:srgbClr val="098658"/>
                </a:solidFill>
                <a:effectLst/>
                <a:latin typeface="Menlo" panose="020B0609030804020204" pitchFamily="49" charset="0"/>
              </a:rPr>
              <a:t>0</a:t>
            </a:r>
            <a:r>
              <a:rPr lang="en-US" sz="2200" b="0">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333473054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B5317-1DE6-B433-9392-7676C55A7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322EF8-817B-07BA-C1D7-3257EE28E19D}"/>
              </a:ext>
            </a:extLst>
          </p:cNvPr>
          <p:cNvSpPr>
            <a:spLocks noGrp="1"/>
          </p:cNvSpPr>
          <p:nvPr>
            <p:ph type="title"/>
          </p:nvPr>
        </p:nvSpPr>
        <p:spPr/>
        <p:txBody>
          <a:bodyPr>
            <a:normAutofit fontScale="90000"/>
          </a:bodyPr>
          <a:lstStyle/>
          <a:p>
            <a:r>
              <a:rPr lang="en-US" sz="4000" dirty="0">
                <a:effectLst>
                  <a:glow rad="63500">
                    <a:schemeClr val="bg1">
                      <a:alpha val="40000"/>
                    </a:schemeClr>
                  </a:glow>
                </a:effectLst>
                <a:latin typeface="Segoe UI Semibold" panose="020B0702040204020203" pitchFamily="34" charset="0"/>
                <a:cs typeface="Segoe UI Semibold" panose="020B0702040204020203" pitchFamily="34" charset="0"/>
              </a:rPr>
              <a:t>Vector search SQL query</a:t>
            </a:r>
            <a:endParaRPr lang="en-US" sz="4000" dirty="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B56F88F0-C6EF-D9A1-D359-2ACEFCF20E9F}"/>
              </a:ext>
            </a:extLst>
          </p:cNvPr>
          <p:cNvSpPr/>
          <p:nvPr/>
        </p:nvSpPr>
        <p:spPr>
          <a:xfrm>
            <a:off x="588263" y="1369331"/>
            <a:ext cx="11008806" cy="168734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CE6A88A-A269-BA5C-005A-068309A63025}"/>
              </a:ext>
            </a:extLst>
          </p:cNvPr>
          <p:cNvSpPr txBox="1"/>
          <p:nvPr/>
        </p:nvSpPr>
        <p:spPr>
          <a:xfrm>
            <a:off x="713080" y="1551285"/>
            <a:ext cx="10883989" cy="1323439"/>
          </a:xfrm>
          <a:prstGeom prst="rect">
            <a:avLst/>
          </a:prstGeom>
          <a:noFill/>
        </p:spPr>
        <p:txBody>
          <a:bodyPr wrap="square">
            <a:spAutoFit/>
          </a:bodyPr>
          <a:lstStyle/>
          <a:p>
            <a:r>
              <a:rPr lang="en-US" sz="2000" b="0" dirty="0">
                <a:solidFill>
                  <a:srgbClr val="0000FF"/>
                </a:solidFill>
                <a:effectLst/>
                <a:latin typeface="Menlo" panose="020B0609030804020204" pitchFamily="49" charset="0"/>
              </a:rPr>
              <a:t>SELECT</a:t>
            </a:r>
            <a:r>
              <a:rPr lang="en-US" sz="2000" b="0" dirty="0">
                <a:solidFill>
                  <a:srgbClr val="000000"/>
                </a:solidFill>
                <a:effectLst/>
                <a:latin typeface="Menlo" panose="020B0609030804020204" pitchFamily="49" charset="0"/>
              </a:rPr>
              <a:t> id</a:t>
            </a:r>
          </a:p>
          <a:p>
            <a:r>
              <a:rPr lang="en-US" sz="2000" dirty="0">
                <a:solidFill>
                  <a:srgbClr val="0000FF"/>
                </a:solidFill>
                <a:latin typeface="Menlo" panose="020B0609030804020204" pitchFamily="49" charset="0"/>
              </a:rPr>
              <a:t>  </a:t>
            </a:r>
            <a:r>
              <a:rPr lang="en-US" sz="2000" b="0" dirty="0">
                <a:solidFill>
                  <a:srgbClr val="0000FF"/>
                </a:solidFill>
                <a:effectLst/>
                <a:latin typeface="Menlo" panose="020B0609030804020204" pitchFamily="49" charset="0"/>
              </a:rPr>
              <a:t>FROM</a:t>
            </a:r>
            <a:r>
              <a:rPr lang="en-US" sz="2000" b="0" dirty="0">
                <a:solidFill>
                  <a:srgbClr val="000000"/>
                </a:solidFill>
                <a:effectLst/>
                <a:latin typeface="Menlo" panose="020B0609030804020204" pitchFamily="49" charset="0"/>
              </a:rPr>
              <a:t> videos</a:t>
            </a:r>
          </a:p>
          <a:p>
            <a:r>
              <a:rPr lang="en-US" sz="2000" b="0" dirty="0">
                <a:solidFill>
                  <a:srgbClr val="0000FF"/>
                </a:solidFill>
                <a:effectLst/>
                <a:latin typeface="Menlo" panose="020B0609030804020204" pitchFamily="49" charset="0"/>
              </a:rPr>
              <a:t>  ORDER BY</a:t>
            </a:r>
            <a:r>
              <a:rPr lang="en-US" sz="2000" b="0" dirty="0">
                <a:solidFill>
                  <a:srgbClr val="000000"/>
                </a:solidFill>
                <a:effectLst/>
                <a:latin typeface="Menlo" panose="020B0609030804020204" pitchFamily="49" charset="0"/>
              </a:rPr>
              <a:t> embedding &lt;=&gt; %(embedding)s</a:t>
            </a:r>
          </a:p>
          <a:p>
            <a:r>
              <a:rPr lang="en-US" sz="2000" b="0" dirty="0">
                <a:solidFill>
                  <a:srgbClr val="0000FF"/>
                </a:solidFill>
                <a:effectLst/>
                <a:latin typeface="Menlo" panose="020B0609030804020204" pitchFamily="49" charset="0"/>
              </a:rPr>
              <a:t>  LIMIT</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20</a:t>
            </a:r>
            <a:endParaRPr lang="en-US" sz="2000" b="0" dirty="0">
              <a:solidFill>
                <a:srgbClr val="000000"/>
              </a:solidFill>
              <a:effectLst/>
              <a:latin typeface="Menlo" panose="020B0609030804020204" pitchFamily="49" charset="0"/>
            </a:endParaRPr>
          </a:p>
        </p:txBody>
      </p:sp>
      <p:sp>
        <p:nvSpPr>
          <p:cNvPr id="3" name="Text Placeholder 2">
            <a:extLst>
              <a:ext uri="{FF2B5EF4-FFF2-40B4-BE49-F238E27FC236}">
                <a16:creationId xmlns:a16="http://schemas.microsoft.com/office/drawing/2014/main" id="{E83CE7B7-DA4A-013F-AB80-B810DE343BE8}"/>
              </a:ext>
            </a:extLst>
          </p:cNvPr>
          <p:cNvSpPr txBox="1">
            <a:spLocks/>
          </p:cNvSpPr>
          <p:nvPr/>
        </p:nvSpPr>
        <p:spPr>
          <a:xfrm>
            <a:off x="713080" y="3660334"/>
            <a:ext cx="10617939" cy="198208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The operator should match the operator used in the index creation.</a:t>
            </a:r>
          </a:p>
          <a:p>
            <a:endParaRPr lang="en-US"/>
          </a:p>
          <a:p>
            <a:r>
              <a:rPr lang="en-US"/>
              <a:t>Use inner product </a:t>
            </a:r>
            <a:r>
              <a:rPr lang="en-US">
                <a:effectLst/>
              </a:rPr>
              <a:t>&lt;</a:t>
            </a:r>
            <a:r>
              <a:rPr lang="en-US"/>
              <a:t>#</a:t>
            </a:r>
            <a:r>
              <a:rPr lang="en-US">
                <a:effectLst/>
              </a:rPr>
              <a:t>&gt; on normalized embeddings.</a:t>
            </a:r>
          </a:p>
          <a:p>
            <a:r>
              <a:rPr lang="en-US"/>
              <a:t>Use cosine product  &lt;=&gt; otherwise.</a:t>
            </a:r>
          </a:p>
        </p:txBody>
      </p:sp>
    </p:spTree>
    <p:extLst>
      <p:ext uri="{BB962C8B-B14F-4D97-AF65-F5344CB8AC3E}">
        <p14:creationId xmlns:p14="http://schemas.microsoft.com/office/powerpoint/2010/main" val="3346041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89B863-36BF-443A-1EC6-20A01AB7D2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43D28-B92D-03E9-7C8E-04EF941343BA}"/>
              </a:ext>
            </a:extLst>
          </p:cNvPr>
          <p:cNvSpPr>
            <a:spLocks noGrp="1"/>
          </p:cNvSpPr>
          <p:nvPr>
            <p:ph type="title"/>
          </p:nvPr>
        </p:nvSpPr>
        <p:spPr/>
        <p:txBody>
          <a:bodyPr>
            <a:normAutofit fontScale="90000"/>
          </a:bodyPr>
          <a:lstStyle/>
          <a:p>
            <a:r>
              <a:rPr lang="en-US" sz="4000" dirty="0">
                <a:effectLst>
                  <a:glow rad="63500">
                    <a:schemeClr val="bg1">
                      <a:alpha val="40000"/>
                    </a:schemeClr>
                  </a:glow>
                </a:effectLst>
                <a:latin typeface="Segoe UI Semibold" panose="020B0702040204020203" pitchFamily="34" charset="0"/>
                <a:cs typeface="Segoe UI Semibold" panose="020B0702040204020203" pitchFamily="34" charset="0"/>
              </a:rPr>
              <a:t>Full-text search SQL query</a:t>
            </a:r>
            <a:endParaRPr lang="en-US" sz="4000" dirty="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BA8409D0-D55E-F5E4-8A3E-53451C2CDA85}"/>
              </a:ext>
            </a:extLst>
          </p:cNvPr>
          <p:cNvSpPr/>
          <p:nvPr/>
        </p:nvSpPr>
        <p:spPr>
          <a:xfrm>
            <a:off x="588263" y="1369331"/>
            <a:ext cx="11008806" cy="168734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8D724E2-2584-9F62-868B-E6E7E76C913E}"/>
              </a:ext>
            </a:extLst>
          </p:cNvPr>
          <p:cNvSpPr txBox="1"/>
          <p:nvPr/>
        </p:nvSpPr>
        <p:spPr>
          <a:xfrm>
            <a:off x="713080" y="1595583"/>
            <a:ext cx="10883989" cy="1631216"/>
          </a:xfrm>
          <a:prstGeom prst="rect">
            <a:avLst/>
          </a:prstGeom>
          <a:noFill/>
        </p:spPr>
        <p:txBody>
          <a:bodyPr wrap="square">
            <a:spAutoFit/>
          </a:bodyPr>
          <a:lstStyle/>
          <a:p>
            <a:r>
              <a:rPr lang="en-US" sz="2000" b="0" dirty="0">
                <a:solidFill>
                  <a:srgbClr val="0000FF"/>
                </a:solidFill>
                <a:effectLst/>
                <a:latin typeface="Menlo" panose="020B0609030804020204" pitchFamily="49" charset="0"/>
              </a:rPr>
              <a:t>SELECT</a:t>
            </a:r>
            <a:r>
              <a:rPr lang="en-US" sz="2000" b="0" dirty="0">
                <a:solidFill>
                  <a:srgbClr val="000000"/>
                </a:solidFill>
                <a:effectLst/>
                <a:latin typeface="Menlo" panose="020B0609030804020204" pitchFamily="49" charset="0"/>
              </a:rPr>
              <a:t> id </a:t>
            </a:r>
            <a:r>
              <a:rPr lang="en-US" sz="2000" b="0" dirty="0">
                <a:solidFill>
                  <a:srgbClr val="0000FF"/>
                </a:solidFill>
                <a:effectLst/>
                <a:latin typeface="Menlo" panose="020B0609030804020204" pitchFamily="49" charset="0"/>
              </a:rPr>
              <a:t>FROM</a:t>
            </a:r>
            <a:r>
              <a:rPr lang="en-US" sz="2000" b="0" dirty="0">
                <a:solidFill>
                  <a:srgbClr val="000000"/>
                </a:solidFill>
                <a:effectLst/>
                <a:latin typeface="Menlo" panose="020B0609030804020204" pitchFamily="49" charset="0"/>
              </a:rPr>
              <a:t> videos, </a:t>
            </a:r>
            <a:r>
              <a:rPr lang="en-US" sz="2000" b="0" dirty="0" err="1">
                <a:solidFill>
                  <a:srgbClr val="000000"/>
                </a:solidFill>
                <a:effectLst/>
                <a:latin typeface="Menlo" panose="020B0609030804020204" pitchFamily="49" charset="0"/>
              </a:rPr>
              <a:t>plainto_tsquery</a:t>
            </a:r>
            <a:r>
              <a:rPr lang="en-US" sz="2000" b="0" dirty="0">
                <a:solidFill>
                  <a:srgbClr val="000000"/>
                </a:solidFill>
                <a:effectLst/>
                <a:latin typeface="Menlo" panose="020B0609030804020204" pitchFamily="49" charset="0"/>
              </a:rPr>
              <a:t>(</a:t>
            </a:r>
            <a:r>
              <a:rPr lang="en-US" sz="2000" b="0" dirty="0">
                <a:solidFill>
                  <a:srgbClr val="A31515"/>
                </a:solidFill>
                <a:effectLst/>
                <a:latin typeface="Menlo" panose="020B0609030804020204" pitchFamily="49" charset="0"/>
              </a:rPr>
              <a:t>'</a:t>
            </a:r>
            <a:r>
              <a:rPr lang="en-US" sz="2000" b="0" dirty="0" err="1">
                <a:solidFill>
                  <a:srgbClr val="A31515"/>
                </a:solidFill>
                <a:effectLst/>
                <a:latin typeface="Menlo" panose="020B0609030804020204" pitchFamily="49" charset="0"/>
              </a:rPr>
              <a:t>english</a:t>
            </a:r>
            <a:r>
              <a:rPr lang="en-US" sz="2000" b="0" dirty="0">
                <a:solidFill>
                  <a:srgbClr val="A31515"/>
                </a:solidFill>
                <a:effectLst/>
                <a:latin typeface="Menlo" panose="020B0609030804020204" pitchFamily="49" charset="0"/>
              </a:rPr>
              <a:t>'</a:t>
            </a:r>
            <a:r>
              <a:rPr lang="en-US" sz="2000" b="0" dirty="0">
                <a:solidFill>
                  <a:srgbClr val="000000"/>
                </a:solidFill>
                <a:effectLst/>
                <a:latin typeface="Menlo" panose="020B0609030804020204" pitchFamily="49" charset="0"/>
              </a:rPr>
              <a:t>, %(query)s) query</a:t>
            </a:r>
          </a:p>
          <a:p>
            <a:r>
              <a:rPr lang="en-US" sz="2000" b="0" dirty="0">
                <a:solidFill>
                  <a:srgbClr val="0000FF"/>
                </a:solidFill>
                <a:effectLst/>
                <a:latin typeface="Menlo" panose="020B0609030804020204" pitchFamily="49" charset="0"/>
              </a:rPr>
              <a:t>  WHERE</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to_tsvector</a:t>
            </a:r>
            <a:r>
              <a:rPr lang="en-US" sz="2000" b="0" dirty="0">
                <a:solidFill>
                  <a:srgbClr val="000000"/>
                </a:solidFill>
                <a:effectLst/>
                <a:latin typeface="Menlo" panose="020B0609030804020204" pitchFamily="49" charset="0"/>
              </a:rPr>
              <a:t>(</a:t>
            </a:r>
            <a:r>
              <a:rPr lang="en-US" sz="2000" b="0" dirty="0">
                <a:solidFill>
                  <a:srgbClr val="A31515"/>
                </a:solidFill>
                <a:effectLst/>
                <a:latin typeface="Menlo" panose="020B0609030804020204" pitchFamily="49" charset="0"/>
              </a:rPr>
              <a:t>'</a:t>
            </a:r>
            <a:r>
              <a:rPr lang="en-US" sz="2000" b="0" dirty="0" err="1">
                <a:solidFill>
                  <a:srgbClr val="A31515"/>
                </a:solidFill>
                <a:effectLst/>
                <a:latin typeface="Menlo" panose="020B0609030804020204" pitchFamily="49" charset="0"/>
              </a:rPr>
              <a:t>english</a:t>
            </a:r>
            <a:r>
              <a:rPr lang="en-US" sz="2000" b="0" dirty="0">
                <a:solidFill>
                  <a:srgbClr val="A31515"/>
                </a:solidFill>
                <a:effectLst/>
                <a:latin typeface="Menlo" panose="020B0609030804020204" pitchFamily="49" charset="0"/>
              </a:rPr>
              <a:t>'</a:t>
            </a:r>
            <a:r>
              <a:rPr lang="en-US" sz="2000" b="0" dirty="0">
                <a:solidFill>
                  <a:srgbClr val="000000"/>
                </a:solidFill>
                <a:effectLst/>
                <a:latin typeface="Menlo" panose="020B0609030804020204" pitchFamily="49" charset="0"/>
              </a:rPr>
              <a:t>, description) @@ query</a:t>
            </a:r>
          </a:p>
          <a:p>
            <a:r>
              <a:rPr lang="en-US" sz="2000" b="0" dirty="0">
                <a:solidFill>
                  <a:srgbClr val="0000FF"/>
                </a:solidFill>
                <a:effectLst/>
                <a:latin typeface="Menlo" panose="020B0609030804020204" pitchFamily="49" charset="0"/>
              </a:rPr>
              <a:t>  ORDER BY</a:t>
            </a:r>
            <a:r>
              <a:rPr lang="en-US" sz="2000" b="0" dirty="0">
                <a:solidFill>
                  <a:srgbClr val="000000"/>
                </a:solidFill>
                <a:effectLst/>
                <a:latin typeface="Menlo" panose="020B0609030804020204" pitchFamily="49" charset="0"/>
              </a:rPr>
              <a:t> </a:t>
            </a:r>
            <a:r>
              <a:rPr lang="en-US" sz="2000" b="0" dirty="0" err="1">
                <a:solidFill>
                  <a:srgbClr val="000000"/>
                </a:solidFill>
                <a:effectLst/>
                <a:latin typeface="Menlo" panose="020B0609030804020204" pitchFamily="49" charset="0"/>
              </a:rPr>
              <a:t>ts_rank_cd</a:t>
            </a:r>
            <a:r>
              <a:rPr lang="en-US" sz="2000" b="0" dirty="0">
                <a:solidFill>
                  <a:srgbClr val="000000"/>
                </a:solidFill>
                <a:effectLst/>
                <a:latin typeface="Menlo" panose="020B0609030804020204" pitchFamily="49" charset="0"/>
              </a:rPr>
              <a:t>(</a:t>
            </a:r>
            <a:r>
              <a:rPr lang="en-US" sz="2000" b="0" dirty="0" err="1">
                <a:solidFill>
                  <a:srgbClr val="000000"/>
                </a:solidFill>
                <a:effectLst/>
                <a:latin typeface="Menlo" panose="020B0609030804020204" pitchFamily="49" charset="0"/>
              </a:rPr>
              <a:t>to_tsvector</a:t>
            </a:r>
            <a:r>
              <a:rPr lang="en-US" sz="2000" b="0" dirty="0">
                <a:solidFill>
                  <a:srgbClr val="000000"/>
                </a:solidFill>
                <a:effectLst/>
                <a:latin typeface="Menlo" panose="020B0609030804020204" pitchFamily="49" charset="0"/>
              </a:rPr>
              <a:t>(</a:t>
            </a:r>
            <a:r>
              <a:rPr lang="en-US" sz="2000" b="0" dirty="0">
                <a:solidFill>
                  <a:srgbClr val="A31515"/>
                </a:solidFill>
                <a:effectLst/>
                <a:latin typeface="Menlo" panose="020B0609030804020204" pitchFamily="49" charset="0"/>
              </a:rPr>
              <a:t>'</a:t>
            </a:r>
            <a:r>
              <a:rPr lang="en-US" sz="2000" b="0" dirty="0" err="1">
                <a:solidFill>
                  <a:srgbClr val="A31515"/>
                </a:solidFill>
                <a:effectLst/>
                <a:latin typeface="Menlo" panose="020B0609030804020204" pitchFamily="49" charset="0"/>
              </a:rPr>
              <a:t>english</a:t>
            </a:r>
            <a:r>
              <a:rPr lang="en-US" sz="2000" b="0" dirty="0">
                <a:solidFill>
                  <a:srgbClr val="A31515"/>
                </a:solidFill>
                <a:effectLst/>
                <a:latin typeface="Menlo" panose="020B0609030804020204" pitchFamily="49" charset="0"/>
              </a:rPr>
              <a:t>'</a:t>
            </a:r>
            <a:r>
              <a:rPr lang="en-US" sz="2000" b="0" dirty="0">
                <a:solidFill>
                  <a:srgbClr val="000000"/>
                </a:solidFill>
                <a:effectLst/>
                <a:latin typeface="Menlo" panose="020B0609030804020204" pitchFamily="49" charset="0"/>
              </a:rPr>
              <a:t>, description), query)</a:t>
            </a:r>
          </a:p>
          <a:p>
            <a:r>
              <a:rPr lang="en-US" sz="2000" dirty="0">
                <a:solidFill>
                  <a:srgbClr val="000000"/>
                </a:solidFill>
                <a:latin typeface="Menlo" panose="020B0609030804020204" pitchFamily="49" charset="0"/>
              </a:rPr>
              <a:t>  </a:t>
            </a:r>
            <a:r>
              <a:rPr lang="en-US" sz="2000" b="0" dirty="0">
                <a:solidFill>
                  <a:srgbClr val="0000FF"/>
                </a:solidFill>
                <a:effectLst/>
                <a:latin typeface="Menlo" panose="020B0609030804020204" pitchFamily="49" charset="0"/>
              </a:rPr>
              <a:t>DESC</a:t>
            </a:r>
            <a:r>
              <a:rPr lang="en-US" sz="2000" dirty="0">
                <a:solidFill>
                  <a:srgbClr val="000000"/>
                </a:solidFill>
                <a:latin typeface="Menlo" panose="020B0609030804020204" pitchFamily="49" charset="0"/>
              </a:rPr>
              <a:t> </a:t>
            </a:r>
            <a:r>
              <a:rPr lang="en-US" sz="2000" b="0" dirty="0">
                <a:solidFill>
                  <a:srgbClr val="0000FF"/>
                </a:solidFill>
                <a:effectLst/>
                <a:latin typeface="Menlo" panose="020B0609030804020204" pitchFamily="49" charset="0"/>
              </a:rPr>
              <a:t>LIMIT</a:t>
            </a:r>
            <a:r>
              <a:rPr lang="en-US" sz="2000" b="0" dirty="0">
                <a:solidFill>
                  <a:srgbClr val="000000"/>
                </a:solidFill>
                <a:effectLst/>
                <a:latin typeface="Menlo" panose="020B0609030804020204" pitchFamily="49" charset="0"/>
              </a:rPr>
              <a:t> </a:t>
            </a:r>
            <a:r>
              <a:rPr lang="en-US" sz="2000" b="0" dirty="0">
                <a:solidFill>
                  <a:srgbClr val="098658"/>
                </a:solidFill>
                <a:effectLst/>
                <a:latin typeface="Menlo" panose="020B0609030804020204" pitchFamily="49" charset="0"/>
              </a:rPr>
              <a:t>20</a:t>
            </a:r>
            <a:endParaRPr lang="en-US" sz="2000" b="0" dirty="0">
              <a:solidFill>
                <a:srgbClr val="000000"/>
              </a:solidFill>
              <a:effectLst/>
              <a:latin typeface="Menlo" panose="020B0609030804020204" pitchFamily="49" charset="0"/>
            </a:endParaRPr>
          </a:p>
          <a:p>
            <a:endParaRPr lang="en-US" sz="2000" b="0" dirty="0">
              <a:solidFill>
                <a:srgbClr val="000000"/>
              </a:solidFill>
              <a:effectLst/>
              <a:latin typeface="Menlo" panose="020B0609030804020204" pitchFamily="49" charset="0"/>
            </a:endParaRPr>
          </a:p>
        </p:txBody>
      </p:sp>
    </p:spTree>
    <p:extLst>
      <p:ext uri="{BB962C8B-B14F-4D97-AF65-F5344CB8AC3E}">
        <p14:creationId xmlns:p14="http://schemas.microsoft.com/office/powerpoint/2010/main" val="20760040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dirty="0">
                <a:effectLst>
                  <a:glow rad="63500">
                    <a:schemeClr val="bg1">
                      <a:alpha val="40000"/>
                    </a:schemeClr>
                  </a:glow>
                </a:effectLst>
                <a:latin typeface="Segoe UI Semibold" panose="020B0702040204020203" pitchFamily="34" charset="0"/>
                <a:cs typeface="Segoe UI Semibold" panose="020B0702040204020203" pitchFamily="34" charset="0"/>
              </a:rPr>
              <a:t>Hybrid search query</a:t>
            </a:r>
            <a:endParaRPr lang="en-US" sz="4000" dirty="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4738CB56-B162-DD37-1756-70E1B7968D32}"/>
              </a:ext>
            </a:extLst>
          </p:cNvPr>
          <p:cNvSpPr/>
          <p:nvPr/>
        </p:nvSpPr>
        <p:spPr>
          <a:xfrm>
            <a:off x="588263" y="1369330"/>
            <a:ext cx="11008806" cy="4728913"/>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4827C5D-F333-ABE2-CDFA-1450F4BEBA80}"/>
              </a:ext>
            </a:extLst>
          </p:cNvPr>
          <p:cNvSpPr txBox="1"/>
          <p:nvPr/>
        </p:nvSpPr>
        <p:spPr>
          <a:xfrm>
            <a:off x="713080" y="1425462"/>
            <a:ext cx="10883989" cy="4616648"/>
          </a:xfrm>
          <a:prstGeom prst="rect">
            <a:avLst/>
          </a:prstGeom>
          <a:noFill/>
        </p:spPr>
        <p:txBody>
          <a:bodyPr wrap="square">
            <a:spAutoFit/>
          </a:bodyPr>
          <a:lstStyle/>
          <a:p>
            <a:r>
              <a:rPr lang="en-US" sz="1400" b="0" dirty="0">
                <a:solidFill>
                  <a:srgbClr val="0000FF"/>
                </a:solidFill>
                <a:effectLst/>
                <a:latin typeface="Menlo" panose="020B0609030804020204" pitchFamily="49" charset="0"/>
              </a:rPr>
              <a:t>WITH</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semantic_search</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AS</a:t>
            </a:r>
            <a:r>
              <a:rPr lang="en-US" sz="1400" b="0" dirty="0">
                <a:solidFill>
                  <a:srgbClr val="000000"/>
                </a:solidFill>
                <a:effectLst/>
                <a:latin typeface="Menlo" panose="020B0609030804020204" pitchFamily="49" charset="0"/>
              </a:rPr>
              <a:t> (</a:t>
            </a:r>
          </a:p>
          <a:p>
            <a:pPr lvl="1"/>
            <a:r>
              <a:rPr lang="en-US" sz="1400" b="0" dirty="0">
                <a:solidFill>
                  <a:srgbClr val="0000FF"/>
                </a:solidFill>
                <a:effectLst/>
                <a:latin typeface="Menlo" panose="020B0609030804020204" pitchFamily="49" charset="0"/>
              </a:rPr>
              <a:t>SELECT</a:t>
            </a:r>
            <a:r>
              <a:rPr lang="en-US" sz="1400" b="0" dirty="0">
                <a:solidFill>
                  <a:srgbClr val="000000"/>
                </a:solidFill>
                <a:effectLst/>
                <a:latin typeface="Menlo" panose="020B0609030804020204" pitchFamily="49" charset="0"/>
              </a:rPr>
              <a:t> id, </a:t>
            </a:r>
            <a:r>
              <a:rPr lang="en-US" sz="1400" b="0" dirty="0">
                <a:solidFill>
                  <a:srgbClr val="795E26"/>
                </a:solidFill>
                <a:effectLst/>
                <a:latin typeface="Menlo" panose="020B0609030804020204" pitchFamily="49" charset="0"/>
              </a:rPr>
              <a:t>RANK</a:t>
            </a:r>
            <a:r>
              <a:rPr lang="en-US" sz="1400" b="0" dirty="0">
                <a:solidFill>
                  <a:srgbClr val="000000"/>
                </a:solidFill>
                <a:effectLst/>
                <a:latin typeface="Menlo" panose="020B0609030804020204" pitchFamily="49" charset="0"/>
              </a:rPr>
              <a:t> () </a:t>
            </a:r>
            <a:r>
              <a:rPr lang="en-US" sz="1400" b="0" dirty="0">
                <a:solidFill>
                  <a:srgbClr val="0000FF"/>
                </a:solidFill>
                <a:effectLst/>
                <a:latin typeface="Menlo" panose="020B0609030804020204" pitchFamily="49" charset="0"/>
              </a:rPr>
              <a:t>OVER</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ORDER BY</a:t>
            </a:r>
            <a:r>
              <a:rPr lang="en-US" sz="1400" b="0" dirty="0">
                <a:solidFill>
                  <a:srgbClr val="000000"/>
                </a:solidFill>
                <a:effectLst/>
                <a:latin typeface="Menlo" panose="020B0609030804020204" pitchFamily="49" charset="0"/>
              </a:rPr>
              <a:t> embedding &lt;=&gt; %(embedding)s) </a:t>
            </a:r>
            <a:r>
              <a:rPr lang="en-US" sz="1400" b="0" dirty="0">
                <a:solidFill>
                  <a:srgbClr val="0000FF"/>
                </a:solidFill>
                <a:effectLst/>
                <a:latin typeface="Menlo" panose="020B0609030804020204" pitchFamily="49" charset="0"/>
              </a:rPr>
              <a:t>AS</a:t>
            </a:r>
            <a:r>
              <a:rPr lang="en-US" sz="1400" b="0" dirty="0">
                <a:solidFill>
                  <a:srgbClr val="000000"/>
                </a:solidFill>
                <a:effectLst/>
                <a:latin typeface="Menlo" panose="020B0609030804020204" pitchFamily="49" charset="0"/>
              </a:rPr>
              <a:t> rank</a:t>
            </a:r>
          </a:p>
          <a:p>
            <a:pPr lvl="1"/>
            <a:r>
              <a:rPr lang="en-US" sz="1400" b="0" dirty="0">
                <a:solidFill>
                  <a:srgbClr val="0000FF"/>
                </a:solidFill>
                <a:effectLst/>
                <a:latin typeface="Menlo" panose="020B0609030804020204" pitchFamily="49" charset="0"/>
              </a:rPr>
              <a:t>FROM</a:t>
            </a:r>
            <a:r>
              <a:rPr lang="en-US" sz="1400" b="0" dirty="0">
                <a:solidFill>
                  <a:srgbClr val="000000"/>
                </a:solidFill>
                <a:effectLst/>
                <a:latin typeface="Menlo" panose="020B0609030804020204" pitchFamily="49" charset="0"/>
              </a:rPr>
              <a:t> videos</a:t>
            </a:r>
          </a:p>
          <a:p>
            <a:pPr lvl="1"/>
            <a:r>
              <a:rPr lang="en-US" sz="1400" b="0" dirty="0">
                <a:solidFill>
                  <a:srgbClr val="0000FF"/>
                </a:solidFill>
                <a:effectLst/>
                <a:latin typeface="Menlo" panose="020B0609030804020204" pitchFamily="49" charset="0"/>
              </a:rPr>
              <a:t>ORDER BY</a:t>
            </a:r>
            <a:r>
              <a:rPr lang="en-US" sz="1400" b="0" dirty="0">
                <a:solidFill>
                  <a:srgbClr val="000000"/>
                </a:solidFill>
                <a:effectLst/>
                <a:latin typeface="Menlo" panose="020B0609030804020204" pitchFamily="49" charset="0"/>
              </a:rPr>
              <a:t> embedding &lt;=&gt; %(embedding)s</a:t>
            </a:r>
          </a:p>
          <a:p>
            <a:pPr lvl="1"/>
            <a:r>
              <a:rPr lang="en-US" sz="1400" b="0" dirty="0">
                <a:solidFill>
                  <a:srgbClr val="0000FF"/>
                </a:solidFill>
                <a:effectLst/>
                <a:latin typeface="Menlo" panose="020B0609030804020204" pitchFamily="49" charset="0"/>
              </a:rPr>
              <a:t>LIMIT</a:t>
            </a:r>
            <a:r>
              <a:rPr lang="en-US" sz="1400" b="0" dirty="0">
                <a:solidFill>
                  <a:srgbClr val="000000"/>
                </a:solidFill>
                <a:effectLst/>
                <a:latin typeface="Menlo" panose="020B0609030804020204" pitchFamily="49" charset="0"/>
              </a:rPr>
              <a:t> </a:t>
            </a:r>
            <a:r>
              <a:rPr lang="en-US" sz="1400" b="0" dirty="0">
                <a:solidFill>
                  <a:srgbClr val="098658"/>
                </a:solidFill>
                <a:effectLst/>
                <a:latin typeface="Menlo" panose="020B0609030804020204" pitchFamily="49" charset="0"/>
              </a:rPr>
              <a:t>20</a:t>
            </a:r>
            <a:endParaRPr lang="en-US" sz="1400" b="0" dirty="0">
              <a:solidFill>
                <a:srgbClr val="000000"/>
              </a:solidFill>
              <a:effectLst/>
              <a:latin typeface="Menlo" panose="020B0609030804020204" pitchFamily="49" charset="0"/>
            </a:endParaRPr>
          </a:p>
          <a:p>
            <a:r>
              <a:rPr lang="en-US" sz="1400" b="0" dirty="0">
                <a:solidFill>
                  <a:srgbClr val="000000"/>
                </a:solidFill>
                <a:effectLst/>
                <a:latin typeface="Menlo" panose="020B0609030804020204" pitchFamily="49" charset="0"/>
              </a:rPr>
              <a:t>),</a:t>
            </a:r>
          </a:p>
          <a:p>
            <a:r>
              <a:rPr lang="en-US" sz="1400" b="0" dirty="0" err="1">
                <a:solidFill>
                  <a:srgbClr val="000000"/>
                </a:solidFill>
                <a:effectLst/>
                <a:latin typeface="Menlo" panose="020B0609030804020204" pitchFamily="49" charset="0"/>
              </a:rPr>
              <a:t>keyword_search</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AS</a:t>
            </a:r>
            <a:r>
              <a:rPr lang="en-US" sz="1400" b="0" dirty="0">
                <a:solidFill>
                  <a:srgbClr val="000000"/>
                </a:solidFill>
                <a:effectLst/>
                <a:latin typeface="Menlo" panose="020B0609030804020204" pitchFamily="49" charset="0"/>
              </a:rPr>
              <a:t> (</a:t>
            </a:r>
          </a:p>
          <a:p>
            <a:pPr lvl="1"/>
            <a:r>
              <a:rPr lang="en-US" sz="1400" b="0" dirty="0">
                <a:solidFill>
                  <a:srgbClr val="0000FF"/>
                </a:solidFill>
                <a:effectLst/>
                <a:latin typeface="Menlo" panose="020B0609030804020204" pitchFamily="49" charset="0"/>
              </a:rPr>
              <a:t>SELECT</a:t>
            </a:r>
            <a:r>
              <a:rPr lang="en-US" sz="1400" b="0" dirty="0">
                <a:solidFill>
                  <a:srgbClr val="000000"/>
                </a:solidFill>
                <a:effectLst/>
                <a:latin typeface="Menlo" panose="020B0609030804020204" pitchFamily="49" charset="0"/>
              </a:rPr>
              <a:t> id, </a:t>
            </a:r>
            <a:r>
              <a:rPr lang="en-US" sz="1400" b="0" dirty="0">
                <a:solidFill>
                  <a:srgbClr val="795E26"/>
                </a:solidFill>
                <a:effectLst/>
                <a:latin typeface="Menlo" panose="020B0609030804020204" pitchFamily="49" charset="0"/>
              </a:rPr>
              <a:t>RANK</a:t>
            </a:r>
            <a:r>
              <a:rPr lang="en-US" sz="1400" b="0" dirty="0">
                <a:solidFill>
                  <a:srgbClr val="000000"/>
                </a:solidFill>
                <a:effectLst/>
                <a:latin typeface="Menlo" panose="020B0609030804020204" pitchFamily="49" charset="0"/>
              </a:rPr>
              <a:t> () </a:t>
            </a:r>
            <a:r>
              <a:rPr lang="en-US" sz="1400" b="0" dirty="0">
                <a:solidFill>
                  <a:srgbClr val="0000FF"/>
                </a:solidFill>
                <a:effectLst/>
                <a:latin typeface="Menlo" panose="020B0609030804020204" pitchFamily="49" charset="0"/>
              </a:rPr>
              <a:t>OVER</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ORDER BY</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ts_rank_cd</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to_tsvector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english</a:t>
            </a:r>
            <a:r>
              <a:rPr lang="en-US" sz="1400" dirty="0" err="1">
                <a:solidFill>
                  <a:srgbClr val="A31515"/>
                </a:solidFill>
                <a:latin typeface="Menlo" panose="020B0609030804020204" pitchFamily="49" charset="0"/>
              </a:rPr>
              <a:t>'</a:t>
            </a:r>
            <a:r>
              <a:rPr lang="en-US" sz="1400" b="0" dirty="0">
                <a:solidFill>
                  <a:srgbClr val="000000"/>
                </a:solidFill>
                <a:effectLst/>
                <a:latin typeface="Menlo" panose="020B0609030804020204" pitchFamily="49" charset="0"/>
              </a:rPr>
              <a:t>, description), query) </a:t>
            </a:r>
            <a:r>
              <a:rPr lang="en-US" sz="1400" b="0" dirty="0">
                <a:solidFill>
                  <a:srgbClr val="0000FF"/>
                </a:solidFill>
                <a:effectLst/>
                <a:latin typeface="Menlo" panose="020B0609030804020204" pitchFamily="49" charset="0"/>
              </a:rPr>
              <a:t>DESC</a:t>
            </a:r>
            <a:r>
              <a:rPr lang="en-US" sz="1400" b="0" dirty="0">
                <a:solidFill>
                  <a:srgbClr val="000000"/>
                </a:solidFill>
                <a:effectLst/>
                <a:latin typeface="Menlo" panose="020B0609030804020204" pitchFamily="49" charset="0"/>
              </a:rPr>
              <a:t>)</a:t>
            </a:r>
          </a:p>
          <a:p>
            <a:pPr lvl="1"/>
            <a:r>
              <a:rPr lang="en-US" sz="1400" b="0" dirty="0">
                <a:solidFill>
                  <a:srgbClr val="0000FF"/>
                </a:solidFill>
                <a:effectLst/>
                <a:latin typeface="Menlo" panose="020B0609030804020204" pitchFamily="49" charset="0"/>
              </a:rPr>
              <a:t>FROM</a:t>
            </a:r>
            <a:r>
              <a:rPr lang="en-US" sz="1400" b="0" dirty="0">
                <a:solidFill>
                  <a:srgbClr val="000000"/>
                </a:solidFill>
                <a:effectLst/>
                <a:latin typeface="Menlo" panose="020B0609030804020204" pitchFamily="49" charset="0"/>
              </a:rPr>
              <a:t> videos, </a:t>
            </a:r>
            <a:r>
              <a:rPr lang="en-US" sz="1400" b="0" dirty="0" err="1">
                <a:solidFill>
                  <a:srgbClr val="000000"/>
                </a:solidFill>
                <a:effectLst/>
                <a:latin typeface="Menlo" panose="020B0609030804020204" pitchFamily="49" charset="0"/>
              </a:rPr>
              <a:t>plainto_tsquery</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english</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 %(query)s) query</a:t>
            </a:r>
          </a:p>
          <a:p>
            <a:pPr lvl="1"/>
            <a:r>
              <a:rPr lang="en-US" sz="1400" b="0" dirty="0">
                <a:solidFill>
                  <a:srgbClr val="0000FF"/>
                </a:solidFill>
                <a:effectLst/>
                <a:latin typeface="Menlo" panose="020B0609030804020204" pitchFamily="49" charset="0"/>
              </a:rPr>
              <a:t>WHERE</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to_tsvector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english</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 description) @@ query</a:t>
            </a:r>
          </a:p>
          <a:p>
            <a:pPr lvl="1"/>
            <a:r>
              <a:rPr lang="en-US" sz="1400" b="0" dirty="0">
                <a:solidFill>
                  <a:srgbClr val="0000FF"/>
                </a:solidFill>
                <a:effectLst/>
                <a:latin typeface="Menlo" panose="020B0609030804020204" pitchFamily="49" charset="0"/>
              </a:rPr>
              <a:t>ORDER BY</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ts_rank_cd</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to_tsvector</a:t>
            </a:r>
            <a:r>
              <a:rPr lang="en-US" sz="1400" b="0" dirty="0">
                <a:solidFill>
                  <a:srgbClr val="000000"/>
                </a:solidFill>
                <a:effectLst/>
                <a:latin typeface="Menlo" panose="020B0609030804020204" pitchFamily="49" charset="0"/>
              </a:rPr>
              <a:t>(</a:t>
            </a:r>
            <a:r>
              <a:rPr lang="en-US" sz="1400" b="0" dirty="0">
                <a:solidFill>
                  <a:srgbClr val="A31515"/>
                </a:solidFill>
                <a:effectLst/>
                <a:latin typeface="Menlo" panose="020B0609030804020204" pitchFamily="49" charset="0"/>
              </a:rPr>
              <a:t>'</a:t>
            </a:r>
            <a:r>
              <a:rPr lang="en-US" sz="1400" b="0" dirty="0" err="1">
                <a:solidFill>
                  <a:srgbClr val="A31515"/>
                </a:solidFill>
                <a:effectLst/>
                <a:latin typeface="Menlo" panose="020B0609030804020204" pitchFamily="49" charset="0"/>
              </a:rPr>
              <a:t>english</a:t>
            </a:r>
            <a:r>
              <a:rPr lang="en-US" sz="1400" b="0" dirty="0">
                <a:solidFill>
                  <a:srgbClr val="A31515"/>
                </a:solidFill>
                <a:effectLst/>
                <a:latin typeface="Menlo" panose="020B0609030804020204" pitchFamily="49" charset="0"/>
              </a:rPr>
              <a:t>'</a:t>
            </a:r>
            <a:r>
              <a:rPr lang="en-US" sz="1400" b="0" dirty="0">
                <a:solidFill>
                  <a:srgbClr val="000000"/>
                </a:solidFill>
                <a:effectLst/>
                <a:latin typeface="Menlo" panose="020B0609030804020204" pitchFamily="49" charset="0"/>
              </a:rPr>
              <a:t>, description), query) </a:t>
            </a:r>
            <a:r>
              <a:rPr lang="en-US" sz="1400" b="0" dirty="0">
                <a:solidFill>
                  <a:srgbClr val="0000FF"/>
                </a:solidFill>
                <a:effectLst/>
                <a:latin typeface="Menlo" panose="020B0609030804020204" pitchFamily="49" charset="0"/>
              </a:rPr>
              <a:t>DESC</a:t>
            </a:r>
            <a:endParaRPr lang="en-US" sz="1400" b="0" dirty="0">
              <a:solidFill>
                <a:srgbClr val="000000"/>
              </a:solidFill>
              <a:effectLst/>
              <a:latin typeface="Menlo" panose="020B0609030804020204" pitchFamily="49" charset="0"/>
            </a:endParaRPr>
          </a:p>
          <a:p>
            <a:pPr lvl="1"/>
            <a:r>
              <a:rPr lang="en-US" sz="1400" b="0" dirty="0">
                <a:solidFill>
                  <a:srgbClr val="0000FF"/>
                </a:solidFill>
                <a:effectLst/>
                <a:latin typeface="Menlo" panose="020B0609030804020204" pitchFamily="49" charset="0"/>
              </a:rPr>
              <a:t>LIMIT</a:t>
            </a:r>
            <a:r>
              <a:rPr lang="en-US" sz="1400" b="0" dirty="0">
                <a:solidFill>
                  <a:srgbClr val="000000"/>
                </a:solidFill>
                <a:effectLst/>
                <a:latin typeface="Menlo" panose="020B0609030804020204" pitchFamily="49" charset="0"/>
              </a:rPr>
              <a:t> </a:t>
            </a:r>
            <a:r>
              <a:rPr lang="en-US" sz="1400" b="0" dirty="0">
                <a:solidFill>
                  <a:srgbClr val="098658"/>
                </a:solidFill>
                <a:effectLst/>
                <a:latin typeface="Menlo" panose="020B0609030804020204" pitchFamily="49" charset="0"/>
              </a:rPr>
              <a:t>20</a:t>
            </a:r>
            <a:endParaRPr lang="en-US" sz="1400" b="0" dirty="0">
              <a:solidFill>
                <a:srgbClr val="000000"/>
              </a:solidFill>
              <a:effectLst/>
              <a:latin typeface="Menlo" panose="020B0609030804020204" pitchFamily="49" charset="0"/>
            </a:endParaRPr>
          </a:p>
          <a:p>
            <a:r>
              <a:rPr lang="en-US" sz="1400" b="0" dirty="0">
                <a:solidFill>
                  <a:srgbClr val="000000"/>
                </a:solidFill>
                <a:effectLst/>
                <a:latin typeface="Menlo" panose="020B0609030804020204" pitchFamily="49" charset="0"/>
              </a:rPr>
              <a:t>)</a:t>
            </a:r>
          </a:p>
          <a:p>
            <a:r>
              <a:rPr lang="en-US" sz="1400" b="0" dirty="0">
                <a:solidFill>
                  <a:srgbClr val="0000FF"/>
                </a:solidFill>
                <a:effectLst/>
                <a:latin typeface="Menlo" panose="020B0609030804020204" pitchFamily="49" charset="0"/>
              </a:rPr>
              <a:t>SELECT</a:t>
            </a:r>
            <a:endParaRPr lang="en-US" sz="1400" b="0" dirty="0">
              <a:solidFill>
                <a:srgbClr val="000000"/>
              </a:solidFill>
              <a:effectLst/>
              <a:latin typeface="Menlo" panose="020B0609030804020204" pitchFamily="49" charset="0"/>
            </a:endParaRPr>
          </a:p>
          <a:p>
            <a:r>
              <a:rPr lang="en-US" sz="1400" b="0" dirty="0">
                <a:solidFill>
                  <a:srgbClr val="795E26"/>
                </a:solidFill>
                <a:effectLst/>
                <a:latin typeface="Menlo" panose="020B0609030804020204" pitchFamily="49" charset="0"/>
              </a:rPr>
              <a:t>COALESCE</a:t>
            </a:r>
            <a:r>
              <a:rPr lang="en-US" sz="1400" b="0" dirty="0">
                <a:solidFill>
                  <a:srgbClr val="000000"/>
                </a:solidFill>
                <a:effectLst/>
                <a:latin typeface="Menlo" panose="020B0609030804020204" pitchFamily="49" charset="0"/>
              </a:rPr>
              <a:t>(</a:t>
            </a:r>
            <a:r>
              <a:rPr lang="en-US" sz="1400" b="0" dirty="0" err="1">
                <a:solidFill>
                  <a:srgbClr val="000000"/>
                </a:solidFill>
                <a:effectLst/>
                <a:latin typeface="Menlo" panose="020B0609030804020204" pitchFamily="49" charset="0"/>
              </a:rPr>
              <a:t>semantic_search.id</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keyword_search.id</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AS</a:t>
            </a:r>
            <a:r>
              <a:rPr lang="en-US" sz="1400" b="0" dirty="0">
                <a:solidFill>
                  <a:srgbClr val="000000"/>
                </a:solidFill>
                <a:effectLst/>
                <a:latin typeface="Menlo" panose="020B0609030804020204" pitchFamily="49" charset="0"/>
              </a:rPr>
              <a:t> id,</a:t>
            </a:r>
          </a:p>
          <a:p>
            <a:r>
              <a:rPr lang="en-US" sz="1400" b="0" dirty="0">
                <a:solidFill>
                  <a:srgbClr val="795E26"/>
                </a:solidFill>
                <a:effectLst/>
                <a:latin typeface="Menlo" panose="020B0609030804020204" pitchFamily="49" charset="0"/>
              </a:rPr>
              <a:t>COALESCE</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 / (%(k)s + </a:t>
            </a:r>
            <a:r>
              <a:rPr lang="en-US" sz="1400" b="0" dirty="0" err="1">
                <a:solidFill>
                  <a:srgbClr val="000000"/>
                </a:solidFill>
                <a:effectLst/>
                <a:latin typeface="Menlo" panose="020B0609030804020204" pitchFamily="49" charset="0"/>
              </a:rPr>
              <a:t>semantic_search.rank</a:t>
            </a:r>
            <a:r>
              <a:rPr lang="en-US" sz="1400" b="0" dirty="0">
                <a:solidFill>
                  <a:srgbClr val="000000"/>
                </a:solidFill>
                <a:effectLst/>
                <a:latin typeface="Menlo" panose="020B0609030804020204" pitchFamily="49" charset="0"/>
              </a:rPr>
              <a:t>), </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 +</a:t>
            </a:r>
          </a:p>
          <a:p>
            <a:r>
              <a:rPr lang="en-US" sz="1400" b="0" dirty="0">
                <a:solidFill>
                  <a:srgbClr val="795E26"/>
                </a:solidFill>
                <a:effectLst/>
                <a:latin typeface="Menlo" panose="020B0609030804020204" pitchFamily="49" charset="0"/>
              </a:rPr>
              <a:t>COALESCE</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1</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 / (%(k)s + </a:t>
            </a:r>
            <a:r>
              <a:rPr lang="en-US" sz="1400" b="0" dirty="0" err="1">
                <a:solidFill>
                  <a:srgbClr val="000000"/>
                </a:solidFill>
                <a:effectLst/>
                <a:latin typeface="Menlo" panose="020B0609030804020204" pitchFamily="49" charset="0"/>
              </a:rPr>
              <a:t>keyword_search.rank</a:t>
            </a:r>
            <a:r>
              <a:rPr lang="en-US" sz="1400" b="0" dirty="0">
                <a:solidFill>
                  <a:srgbClr val="000000"/>
                </a:solidFill>
                <a:effectLst/>
                <a:latin typeface="Menlo" panose="020B0609030804020204" pitchFamily="49" charset="0"/>
              </a:rPr>
              <a:t>), </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a:t>
            </a:r>
            <a:r>
              <a:rPr lang="en-US" sz="1400" b="0" dirty="0">
                <a:solidFill>
                  <a:srgbClr val="098658"/>
                </a:solidFill>
                <a:effectLst/>
                <a:latin typeface="Menlo" panose="020B0609030804020204" pitchFamily="49" charset="0"/>
              </a:rPr>
              <a:t>0</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AS</a:t>
            </a:r>
            <a:r>
              <a:rPr lang="en-US" sz="1400" b="0" dirty="0">
                <a:solidFill>
                  <a:srgbClr val="000000"/>
                </a:solidFill>
                <a:effectLst/>
                <a:latin typeface="Menlo" panose="020B0609030804020204" pitchFamily="49" charset="0"/>
              </a:rPr>
              <a:t> score</a:t>
            </a:r>
          </a:p>
          <a:p>
            <a:r>
              <a:rPr lang="en-US" sz="1400" b="0" dirty="0">
                <a:solidFill>
                  <a:srgbClr val="0000FF"/>
                </a:solidFill>
                <a:effectLst/>
                <a:latin typeface="Menlo" panose="020B0609030804020204" pitchFamily="49" charset="0"/>
              </a:rPr>
              <a:t>FROM</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semantic_search</a:t>
            </a:r>
            <a:endParaRPr lang="en-US" sz="1400" b="0" dirty="0">
              <a:solidFill>
                <a:srgbClr val="000000"/>
              </a:solidFill>
              <a:effectLst/>
              <a:latin typeface="Menlo" panose="020B0609030804020204" pitchFamily="49" charset="0"/>
            </a:endParaRPr>
          </a:p>
          <a:p>
            <a:r>
              <a:rPr lang="en-US" sz="1400" b="0" dirty="0">
                <a:solidFill>
                  <a:srgbClr val="0000FF"/>
                </a:solidFill>
                <a:effectLst/>
                <a:latin typeface="Menlo" panose="020B0609030804020204" pitchFamily="49" charset="0"/>
              </a:rPr>
              <a:t>FULL OUTER JOIN</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keyword_search</a:t>
            </a:r>
            <a:r>
              <a:rPr lang="en-US" sz="1400" b="0" dirty="0">
                <a:solidFill>
                  <a:srgbClr val="000000"/>
                </a:solidFill>
                <a:effectLst/>
                <a:latin typeface="Menlo" panose="020B0609030804020204" pitchFamily="49" charset="0"/>
              </a:rPr>
              <a:t> </a:t>
            </a:r>
            <a:r>
              <a:rPr lang="en-US" sz="1400" b="0" dirty="0">
                <a:solidFill>
                  <a:srgbClr val="0000FF"/>
                </a:solidFill>
                <a:effectLst/>
                <a:latin typeface="Menlo" panose="020B0609030804020204" pitchFamily="49" charset="0"/>
              </a:rPr>
              <a:t>ON</a:t>
            </a:r>
            <a:r>
              <a:rPr lang="en-US" sz="1400" b="0" dirty="0">
                <a:solidFill>
                  <a:srgbClr val="000000"/>
                </a:solidFill>
                <a:effectLst/>
                <a:latin typeface="Menlo" panose="020B0609030804020204" pitchFamily="49" charset="0"/>
              </a:rPr>
              <a:t> </a:t>
            </a:r>
            <a:r>
              <a:rPr lang="en-US" sz="1400" b="0" dirty="0" err="1">
                <a:solidFill>
                  <a:srgbClr val="000000"/>
                </a:solidFill>
                <a:effectLst/>
                <a:latin typeface="Menlo" panose="020B0609030804020204" pitchFamily="49" charset="0"/>
              </a:rPr>
              <a:t>semantic_search.id</a:t>
            </a:r>
            <a:r>
              <a:rPr lang="en-US" sz="1400" b="0" dirty="0">
                <a:solidFill>
                  <a:srgbClr val="000000"/>
                </a:solidFill>
                <a:effectLst/>
                <a:latin typeface="Menlo" panose="020B0609030804020204" pitchFamily="49" charset="0"/>
              </a:rPr>
              <a:t> = </a:t>
            </a:r>
            <a:r>
              <a:rPr lang="en-US" sz="1400" b="0" dirty="0" err="1">
                <a:solidFill>
                  <a:srgbClr val="000000"/>
                </a:solidFill>
                <a:effectLst/>
                <a:latin typeface="Menlo" panose="020B0609030804020204" pitchFamily="49" charset="0"/>
              </a:rPr>
              <a:t>keyword_search.id</a:t>
            </a:r>
            <a:endParaRPr lang="en-US" sz="1400" b="0" dirty="0">
              <a:solidFill>
                <a:srgbClr val="000000"/>
              </a:solidFill>
              <a:effectLst/>
              <a:latin typeface="Menlo" panose="020B0609030804020204" pitchFamily="49" charset="0"/>
            </a:endParaRPr>
          </a:p>
          <a:p>
            <a:r>
              <a:rPr lang="en-US" sz="1400" b="0" dirty="0">
                <a:solidFill>
                  <a:srgbClr val="0000FF"/>
                </a:solidFill>
                <a:effectLst/>
                <a:latin typeface="Menlo" panose="020B0609030804020204" pitchFamily="49" charset="0"/>
              </a:rPr>
              <a:t>ORDER BY</a:t>
            </a:r>
            <a:r>
              <a:rPr lang="en-US" sz="1400" b="0" dirty="0">
                <a:solidFill>
                  <a:srgbClr val="000000"/>
                </a:solidFill>
                <a:effectLst/>
                <a:latin typeface="Menlo" panose="020B0609030804020204" pitchFamily="49" charset="0"/>
              </a:rPr>
              <a:t> score </a:t>
            </a:r>
            <a:r>
              <a:rPr lang="en-US" sz="1400" b="0" dirty="0">
                <a:solidFill>
                  <a:srgbClr val="0000FF"/>
                </a:solidFill>
                <a:effectLst/>
                <a:latin typeface="Menlo" panose="020B0609030804020204" pitchFamily="49" charset="0"/>
              </a:rPr>
              <a:t>DESC</a:t>
            </a:r>
            <a:endParaRPr lang="en-US" sz="1400" b="0" dirty="0">
              <a:solidFill>
                <a:srgbClr val="000000"/>
              </a:solidFill>
              <a:effectLst/>
              <a:latin typeface="Menlo" panose="020B0609030804020204" pitchFamily="49" charset="0"/>
            </a:endParaRPr>
          </a:p>
          <a:p>
            <a:r>
              <a:rPr lang="en-US" sz="1400" b="0" dirty="0">
                <a:solidFill>
                  <a:srgbClr val="0000FF"/>
                </a:solidFill>
                <a:effectLst/>
                <a:latin typeface="Menlo" panose="020B0609030804020204" pitchFamily="49" charset="0"/>
              </a:rPr>
              <a:t>LIMIT</a:t>
            </a:r>
            <a:r>
              <a:rPr lang="en-US" sz="1400" b="0" dirty="0">
                <a:solidFill>
                  <a:srgbClr val="000000"/>
                </a:solidFill>
                <a:effectLst/>
                <a:latin typeface="Menlo" panose="020B0609030804020204" pitchFamily="49" charset="0"/>
              </a:rPr>
              <a:t> </a:t>
            </a:r>
            <a:r>
              <a:rPr lang="en-US" sz="1400" b="0" dirty="0">
                <a:solidFill>
                  <a:srgbClr val="098658"/>
                </a:solidFill>
                <a:effectLst/>
                <a:latin typeface="Menlo" panose="020B0609030804020204" pitchFamily="49" charset="0"/>
              </a:rPr>
              <a:t>5</a:t>
            </a:r>
            <a:endParaRPr lang="en-US" sz="1400" b="0" dirty="0">
              <a:solidFill>
                <a:srgbClr val="000000"/>
              </a:solidFill>
              <a:effectLst/>
              <a:latin typeface="Menlo" panose="020B0609030804020204" pitchFamily="49" charset="0"/>
            </a:endParaRPr>
          </a:p>
        </p:txBody>
      </p:sp>
      <p:sp>
        <p:nvSpPr>
          <p:cNvPr id="7" name="TextBox 6">
            <a:extLst>
              <a:ext uri="{FF2B5EF4-FFF2-40B4-BE49-F238E27FC236}">
                <a16:creationId xmlns:a16="http://schemas.microsoft.com/office/drawing/2014/main" id="{59665FBB-A355-9D1A-7171-1FEC4B70A5A9}"/>
              </a:ext>
            </a:extLst>
          </p:cNvPr>
          <p:cNvSpPr txBox="1"/>
          <p:nvPr/>
        </p:nvSpPr>
        <p:spPr>
          <a:xfrm>
            <a:off x="442274" y="6216134"/>
            <a:ext cx="10883989" cy="369332"/>
          </a:xfrm>
          <a:prstGeom prst="rect">
            <a:avLst/>
          </a:prstGeom>
          <a:noFill/>
        </p:spPr>
        <p:txBody>
          <a:bodyPr wrap="square">
            <a:spAutoFit/>
          </a:bodyPr>
          <a:lstStyle/>
          <a:p>
            <a:r>
              <a:rPr lang="en-US" dirty="0">
                <a:hlinkClick r:id="rId2">
                  <a:extLst>
                    <a:ext uri="{A12FA001-AC4F-418D-AE19-62706E023703}">
                      <ahyp:hlinkClr xmlns:ahyp="http://schemas.microsoft.com/office/drawing/2018/hyperlinkcolor" val="tx"/>
                    </a:ext>
                  </a:extLst>
                </a:hlinkClick>
              </a:rPr>
              <a:t>https://</a:t>
            </a:r>
            <a:r>
              <a:rPr lang="en-US" dirty="0" err="1">
                <a:hlinkClick r:id="rId2">
                  <a:extLst>
                    <a:ext uri="{A12FA001-AC4F-418D-AE19-62706E023703}">
                      <ahyp:hlinkClr xmlns:ahyp="http://schemas.microsoft.com/office/drawing/2018/hyperlinkcolor" val="tx"/>
                    </a:ext>
                  </a:extLst>
                </a:hlinkClick>
              </a:rPr>
              <a:t>github.com</a:t>
            </a:r>
            <a:r>
              <a:rPr lang="en-US" dirty="0">
                <a:hlinkClick r:id="rId2">
                  <a:extLst>
                    <a:ext uri="{A12FA001-AC4F-418D-AE19-62706E023703}">
                      <ahyp:hlinkClr xmlns:ahyp="http://schemas.microsoft.com/office/drawing/2018/hyperlinkcolor" val="tx"/>
                    </a:ext>
                  </a:extLst>
                </a:hlinkClick>
              </a:rPr>
              <a:t>/</a:t>
            </a:r>
            <a:r>
              <a:rPr lang="en-US" dirty="0" err="1">
                <a:hlinkClick r:id="rId2">
                  <a:extLst>
                    <a:ext uri="{A12FA001-AC4F-418D-AE19-62706E023703}">
                      <ahyp:hlinkClr xmlns:ahyp="http://schemas.microsoft.com/office/drawing/2018/hyperlinkcolor" val="tx"/>
                    </a:ext>
                  </a:extLst>
                </a:hlinkClick>
              </a:rPr>
              <a:t>pgvector</a:t>
            </a:r>
            <a:r>
              <a:rPr lang="en-US" dirty="0">
                <a:hlinkClick r:id="rId2">
                  <a:extLst>
                    <a:ext uri="{A12FA001-AC4F-418D-AE19-62706E023703}">
                      <ahyp:hlinkClr xmlns:ahyp="http://schemas.microsoft.com/office/drawing/2018/hyperlinkcolor" val="tx"/>
                    </a:ext>
                  </a:extLst>
                </a:hlinkClick>
              </a:rPr>
              <a:t>/</a:t>
            </a:r>
            <a:r>
              <a:rPr lang="en-US" dirty="0" err="1">
                <a:hlinkClick r:id="rId2">
                  <a:extLst>
                    <a:ext uri="{A12FA001-AC4F-418D-AE19-62706E023703}">
                      <ahyp:hlinkClr xmlns:ahyp="http://schemas.microsoft.com/office/drawing/2018/hyperlinkcolor" val="tx"/>
                    </a:ext>
                  </a:extLst>
                </a:hlinkClick>
              </a:rPr>
              <a:t>pgvector</a:t>
            </a:r>
            <a:r>
              <a:rPr lang="en-US" dirty="0">
                <a:hlinkClick r:id="rId2">
                  <a:extLst>
                    <a:ext uri="{A12FA001-AC4F-418D-AE19-62706E023703}">
                      <ahyp:hlinkClr xmlns:ahyp="http://schemas.microsoft.com/office/drawing/2018/hyperlinkcolor" val="tx"/>
                    </a:ext>
                  </a:extLst>
                </a:hlinkClick>
              </a:rPr>
              <a:t>-python/blob/master/examples/</a:t>
            </a:r>
            <a:r>
              <a:rPr lang="en-US" dirty="0" err="1">
                <a:hlinkClick r:id="rId2">
                  <a:extLst>
                    <a:ext uri="{A12FA001-AC4F-418D-AE19-62706E023703}">
                      <ahyp:hlinkClr xmlns:ahyp="http://schemas.microsoft.com/office/drawing/2018/hyperlinkcolor" val="tx"/>
                    </a:ext>
                  </a:extLst>
                </a:hlinkClick>
              </a:rPr>
              <a:t>hybrid_search_rrf.py</a:t>
            </a:r>
            <a:endParaRPr lang="en-US" dirty="0"/>
          </a:p>
        </p:txBody>
      </p:sp>
    </p:spTree>
    <p:extLst>
      <p:ext uri="{BB962C8B-B14F-4D97-AF65-F5344CB8AC3E}">
        <p14:creationId xmlns:p14="http://schemas.microsoft.com/office/powerpoint/2010/main" val="39493601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458A-9ADB-287B-BEDA-3BB7E93B3E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C6EC8A-5212-EB79-908F-72D348AFED6D}"/>
              </a:ext>
            </a:extLst>
          </p:cNvPr>
          <p:cNvSpPr>
            <a:spLocks noGrp="1"/>
          </p:cNvSpPr>
          <p:nvPr>
            <p:ph type="title"/>
          </p:nvPr>
        </p:nvSpPr>
        <p:spPr/>
        <p:txBody>
          <a:bodyPr>
            <a:normAutofit fontScale="90000"/>
          </a:bodyPr>
          <a:lstStyle/>
          <a:p>
            <a:r>
              <a:rPr lang="en-US" sz="4000" dirty="0">
                <a:effectLst>
                  <a:glow rad="63500">
                    <a:schemeClr val="bg1">
                      <a:alpha val="40000"/>
                    </a:schemeClr>
                  </a:glow>
                </a:effectLst>
                <a:latin typeface="Segoe UI Semibold" panose="020B0702040204020203" pitchFamily="34" charset="0"/>
                <a:cs typeface="Segoe UI Semibold" panose="020B0702040204020203" pitchFamily="34" charset="0"/>
              </a:rPr>
              <a:t>Orchestrating a RAG flow with Python</a:t>
            </a:r>
            <a:endParaRPr lang="en-US" sz="4000" dirty="0">
              <a:latin typeface="Segoe UI Semibold" panose="020B0702040204020203" pitchFamily="34" charset="0"/>
              <a:cs typeface="Segoe UI Semibold" panose="020B0702040204020203" pitchFamily="34" charset="0"/>
            </a:endParaRPr>
          </a:p>
        </p:txBody>
      </p:sp>
      <p:sp>
        <p:nvSpPr>
          <p:cNvPr id="4" name="Rectangle 3">
            <a:extLst>
              <a:ext uri="{FF2B5EF4-FFF2-40B4-BE49-F238E27FC236}">
                <a16:creationId xmlns:a16="http://schemas.microsoft.com/office/drawing/2014/main" id="{31125E1E-B53B-02E6-D581-FCC2BDDC74F7}"/>
              </a:ext>
            </a:extLst>
          </p:cNvPr>
          <p:cNvSpPr/>
          <p:nvPr/>
        </p:nvSpPr>
        <p:spPr>
          <a:xfrm>
            <a:off x="588263" y="1369331"/>
            <a:ext cx="11008806" cy="4914511"/>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EF7443A-A728-E803-A9ED-22D72E545A59}"/>
              </a:ext>
            </a:extLst>
          </p:cNvPr>
          <p:cNvSpPr txBox="1"/>
          <p:nvPr/>
        </p:nvSpPr>
        <p:spPr>
          <a:xfrm>
            <a:off x="723713" y="1425462"/>
            <a:ext cx="10883989" cy="4708981"/>
          </a:xfrm>
          <a:prstGeom prst="rect">
            <a:avLst/>
          </a:prstGeom>
          <a:noFill/>
        </p:spPr>
        <p:txBody>
          <a:bodyPr wrap="square">
            <a:spAutoFit/>
          </a:bodyPr>
          <a:lstStyle/>
          <a:p>
            <a:r>
              <a:rPr lang="en-US" sz="2000" b="0">
                <a:solidFill>
                  <a:srgbClr val="000000"/>
                </a:solidFill>
                <a:effectLst/>
                <a:latin typeface="Menlo" panose="020B0609030804020204" pitchFamily="49" charset="0"/>
              </a:rPr>
              <a:t>question = </a:t>
            </a:r>
            <a:r>
              <a:rPr lang="en-US" sz="2000" b="0">
                <a:solidFill>
                  <a:srgbClr val="A31515"/>
                </a:solidFill>
                <a:effectLst/>
                <a:latin typeface="Menlo" panose="020B0609030804020204" pitchFamily="49" charset="0"/>
              </a:rPr>
              <a:t>"any videos on python?"</a:t>
            </a:r>
          </a:p>
          <a:p>
            <a:endParaRPr lang="en-US" sz="2000">
              <a:solidFill>
                <a:srgbClr val="000000"/>
              </a:solidFill>
              <a:latin typeface="Menlo" panose="020B0609030804020204" pitchFamily="49" charset="0"/>
            </a:endParaRPr>
          </a:p>
          <a:p>
            <a:r>
              <a:rPr lang="en-US" sz="2000" b="0">
                <a:solidFill>
                  <a:srgbClr val="000000"/>
                </a:solidFill>
                <a:effectLst/>
                <a:latin typeface="Menlo" panose="020B0609030804020204" pitchFamily="49" charset="0"/>
              </a:rPr>
              <a:t>cur.execute(</a:t>
            </a:r>
            <a:r>
              <a:rPr lang="en-US" sz="2000" b="0">
                <a:solidFill>
                  <a:srgbClr val="A31515"/>
                </a:solidFill>
                <a:effectLst/>
                <a:latin typeface="Menlo" panose="020B0609030804020204" pitchFamily="49" charset="0"/>
              </a:rPr>
              <a:t>"SELECT ... "</a:t>
            </a:r>
            <a:r>
              <a:rPr lang="en-US" sz="2000" b="0">
                <a:solidFill>
                  <a:srgbClr val="000000"/>
                </a:solidFill>
                <a:effectLst/>
                <a:latin typeface="Menlo" panose="020B0609030804020204" pitchFamily="49" charset="0"/>
              </a:rPr>
              <a:t>)</a:t>
            </a:r>
          </a:p>
          <a:p>
            <a:r>
              <a:rPr lang="en-US" sz="2000" b="0">
                <a:solidFill>
                  <a:srgbClr val="000000"/>
                </a:solidFill>
                <a:effectLst/>
                <a:latin typeface="Menlo" panose="020B0609030804020204" pitchFamily="49" charset="0"/>
              </a:rPr>
              <a:t>results = cur.fetchall()</a:t>
            </a:r>
          </a:p>
          <a:p>
            <a:r>
              <a:rPr lang="en-US" sz="2000" b="0">
                <a:solidFill>
                  <a:srgbClr val="AF00DB"/>
                </a:solidFill>
                <a:effectLst/>
                <a:latin typeface="Menlo" panose="020B0609030804020204" pitchFamily="49" charset="0"/>
              </a:rPr>
              <a:t>for</a:t>
            </a:r>
            <a:r>
              <a:rPr lang="en-US" sz="2000" b="0">
                <a:solidFill>
                  <a:srgbClr val="000000"/>
                </a:solidFill>
                <a:effectLst/>
                <a:latin typeface="Menlo" panose="020B0609030804020204" pitchFamily="49" charset="0"/>
              </a:rPr>
              <a:t> result </a:t>
            </a:r>
            <a:r>
              <a:rPr lang="en-US" sz="2000" b="0">
                <a:solidFill>
                  <a:srgbClr val="AF00DB"/>
                </a:solidFill>
                <a:effectLst/>
                <a:latin typeface="Menlo" panose="020B0609030804020204" pitchFamily="49" charset="0"/>
              </a:rPr>
              <a:t>in</a:t>
            </a:r>
            <a:r>
              <a:rPr lang="en-US" sz="2000" b="0">
                <a:solidFill>
                  <a:srgbClr val="000000"/>
                </a:solidFill>
                <a:effectLst/>
                <a:latin typeface="Menlo" panose="020B0609030804020204" pitchFamily="49" charset="0"/>
              </a:rPr>
              <a:t> results:</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formatted_results += </a:t>
            </a:r>
            <a:r>
              <a:rPr lang="en-US" sz="2000" b="0">
                <a:solidFill>
                  <a:srgbClr val="0000FF"/>
                </a:solidFill>
                <a:effectLst/>
                <a:latin typeface="Menlo" panose="020B0609030804020204" pitchFamily="49" charset="0"/>
              </a:rPr>
              <a:t>f</a:t>
            </a:r>
            <a:r>
              <a:rPr lang="en-US" sz="2000" b="0">
                <a:solidFill>
                  <a:srgbClr val="A31515"/>
                </a:solidFill>
                <a:effectLst/>
                <a:latin typeface="Menlo" panose="020B0609030804020204" pitchFamily="49" charset="0"/>
              </a:rPr>
              <a:t>"## </a:t>
            </a:r>
            <a:r>
              <a:rPr lang="en-US" sz="2000" b="0">
                <a:solidFill>
                  <a:srgbClr val="0000FF"/>
                </a:solidFill>
                <a:effectLst/>
                <a:latin typeface="Menlo" panose="020B0609030804020204" pitchFamily="49" charset="0"/>
              </a:rPr>
              <a:t>{</a:t>
            </a:r>
            <a:r>
              <a:rPr lang="en-US" sz="2000" b="0">
                <a:solidFill>
                  <a:srgbClr val="000000"/>
                </a:solidFill>
                <a:effectLst/>
                <a:latin typeface="Menlo" panose="020B0609030804020204" pitchFamily="49" charset="0"/>
              </a:rPr>
              <a:t>result[</a:t>
            </a:r>
            <a:r>
              <a:rPr lang="en-US" sz="2000" b="0">
                <a:solidFill>
                  <a:srgbClr val="098658"/>
                </a:solidFill>
                <a:effectLst/>
                <a:latin typeface="Menlo" panose="020B0609030804020204" pitchFamily="49" charset="0"/>
              </a:rPr>
              <a:t>1</a:t>
            </a:r>
            <a:r>
              <a:rPr lang="en-US" sz="2000" b="0">
                <a:solidFill>
                  <a:srgbClr val="000000"/>
                </a:solidFill>
                <a:effectLst/>
                <a:latin typeface="Menlo" panose="020B0609030804020204" pitchFamily="49" charset="0"/>
              </a:rPr>
              <a:t>]</a:t>
            </a:r>
            <a:r>
              <a:rPr lang="en-US" sz="2000" b="0">
                <a:solidFill>
                  <a:srgbClr val="0000FF"/>
                </a:solidFill>
                <a:effectLst/>
                <a:latin typeface="Menlo" panose="020B0609030804020204" pitchFamily="49" charset="0"/>
              </a:rPr>
              <a:t>}</a:t>
            </a:r>
            <a:r>
              <a:rPr lang="en-US" sz="2000" b="0">
                <a:solidFill>
                  <a:srgbClr val="EE0000"/>
                </a:solidFill>
                <a:effectLst/>
                <a:latin typeface="Menlo" panose="020B0609030804020204" pitchFamily="49" charset="0"/>
              </a:rPr>
              <a:t>\n\n</a:t>
            </a:r>
            <a:r>
              <a:rPr lang="en-US" sz="2000" b="0">
                <a:solidFill>
                  <a:srgbClr val="0000FF"/>
                </a:solidFill>
                <a:effectLst/>
                <a:latin typeface="Menlo" panose="020B0609030804020204" pitchFamily="49" charset="0"/>
              </a:rPr>
              <a:t>{</a:t>
            </a:r>
            <a:r>
              <a:rPr lang="en-US" sz="2000" b="0">
                <a:solidFill>
                  <a:srgbClr val="000000"/>
                </a:solidFill>
                <a:effectLst/>
                <a:latin typeface="Menlo" panose="020B0609030804020204" pitchFamily="49" charset="0"/>
              </a:rPr>
              <a:t>result[</a:t>
            </a:r>
            <a:r>
              <a:rPr lang="en-US" sz="2000" b="0">
                <a:solidFill>
                  <a:srgbClr val="098658"/>
                </a:solidFill>
                <a:effectLst/>
                <a:latin typeface="Menlo" panose="020B0609030804020204" pitchFamily="49" charset="0"/>
              </a:rPr>
              <a:t>2</a:t>
            </a:r>
            <a:r>
              <a:rPr lang="en-US" sz="2000" b="0">
                <a:solidFill>
                  <a:srgbClr val="000000"/>
                </a:solidFill>
                <a:effectLst/>
                <a:latin typeface="Menlo" panose="020B0609030804020204" pitchFamily="49" charset="0"/>
              </a:rPr>
              <a:t>]</a:t>
            </a:r>
            <a:r>
              <a:rPr lang="en-US" sz="2000" b="0">
                <a:solidFill>
                  <a:srgbClr val="0000FF"/>
                </a:solidFill>
                <a:effectLst/>
                <a:latin typeface="Menlo" panose="020B0609030804020204" pitchFamily="49" charset="0"/>
              </a:rPr>
              <a:t>}</a:t>
            </a:r>
            <a:r>
              <a:rPr lang="en-US" sz="2000" b="0">
                <a:solidFill>
                  <a:srgbClr val="EE0000"/>
                </a:solidFill>
                <a:effectLst/>
                <a:latin typeface="Menlo" panose="020B0609030804020204" pitchFamily="49" charset="0"/>
              </a:rPr>
              <a:t>\n</a:t>
            </a:r>
            <a:r>
              <a:rPr lang="en-US" sz="2000" b="0">
                <a:solidFill>
                  <a:srgbClr val="A31515"/>
                </a:solidFill>
                <a:effectLst/>
                <a:latin typeface="Menlo" panose="020B0609030804020204" pitchFamily="49" charset="0"/>
              </a:rPr>
              <a:t>"</a:t>
            </a:r>
          </a:p>
          <a:p>
            <a:br>
              <a:rPr lang="en-US" sz="2000" b="0">
                <a:solidFill>
                  <a:srgbClr val="000000"/>
                </a:solidFill>
                <a:effectLst/>
                <a:latin typeface="Menlo" panose="020B0609030804020204" pitchFamily="49" charset="0"/>
              </a:rPr>
            </a:br>
            <a:r>
              <a:rPr lang="en-US" sz="2000" b="0">
                <a:solidFill>
                  <a:srgbClr val="000000"/>
                </a:solidFill>
                <a:effectLst/>
                <a:latin typeface="Menlo" panose="020B0609030804020204" pitchFamily="49" charset="0"/>
              </a:rPr>
              <a:t>response = client.complete(</a:t>
            </a:r>
          </a:p>
          <a:p>
            <a:r>
              <a:rPr lang="en-US" sz="2000" b="0">
                <a:solidFill>
                  <a:srgbClr val="001080"/>
                </a:solidFill>
                <a:effectLst/>
                <a:latin typeface="Menlo" panose="020B0609030804020204" pitchFamily="49" charset="0"/>
              </a:rPr>
              <a:t>  messages</a:t>
            </a:r>
            <a:r>
              <a:rPr lang="en-US" sz="2000" b="0">
                <a:solidFill>
                  <a:srgbClr val="000000"/>
                </a:solidFill>
                <a:effectLst/>
                <a:latin typeface="Menlo" panose="020B0609030804020204" pitchFamily="49" charset="0"/>
              </a:rPr>
              <a:t>=[</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SystemMessage(</a:t>
            </a:r>
            <a:r>
              <a:rPr lang="en-US" sz="2000" b="0">
                <a:solidFill>
                  <a:srgbClr val="001080"/>
                </a:solidFill>
                <a:effectLst/>
                <a:latin typeface="Menlo" panose="020B0609030804020204" pitchFamily="49" charset="0"/>
              </a:rPr>
              <a:t>content</a:t>
            </a:r>
            <a:r>
              <a:rPr lang="en-US" sz="2000" b="0">
                <a:solidFill>
                  <a:srgbClr val="000000"/>
                </a:solidFill>
                <a:effectLst/>
                <a:latin typeface="Menlo" panose="020B0609030804020204" pitchFamily="49" charset="0"/>
              </a:rPr>
              <a:t>=</a:t>
            </a:r>
            <a:r>
              <a:rPr lang="en-US" sz="2000" b="0">
                <a:solidFill>
                  <a:srgbClr val="A31515"/>
                </a:solidFill>
                <a:effectLst/>
                <a:latin typeface="Menlo" panose="020B0609030804020204" pitchFamily="49" charset="0"/>
              </a:rPr>
              <a:t>"Answer question according to sources..."</a:t>
            </a:r>
            <a:r>
              <a:rPr lang="en-US" sz="2000" b="0">
                <a:solidFill>
                  <a:srgbClr val="000000"/>
                </a:solidFill>
                <a:effectLst/>
                <a:latin typeface="Menlo" panose="020B0609030804020204" pitchFamily="49" charset="0"/>
              </a:rPr>
              <a:t>),</a:t>
            </a:r>
          </a:p>
          <a:p>
            <a:r>
              <a:rPr lang="en-US" sz="2000" b="0">
                <a:solidFill>
                  <a:srgbClr val="000000"/>
                </a:solidFill>
                <a:effectLst/>
                <a:latin typeface="Menlo" panose="020B0609030804020204" pitchFamily="49" charset="0"/>
              </a:rPr>
              <a:t>    UserMessage(</a:t>
            </a:r>
            <a:r>
              <a:rPr lang="en-US" sz="2000" b="0">
                <a:solidFill>
                  <a:srgbClr val="001080"/>
                </a:solidFill>
                <a:effectLst/>
                <a:latin typeface="Menlo" panose="020B0609030804020204" pitchFamily="49" charset="0"/>
              </a:rPr>
              <a:t>content</a:t>
            </a:r>
            <a:r>
              <a:rPr lang="en-US" sz="2000" b="0">
                <a:solidFill>
                  <a:srgbClr val="000000"/>
                </a:solidFill>
                <a:effectLst/>
                <a:latin typeface="Menlo" panose="020B0609030804020204" pitchFamily="49" charset="0"/>
              </a:rPr>
              <a:t>=question +</a:t>
            </a:r>
          </a:p>
          <a:p>
            <a:r>
              <a:rPr lang="en-US" sz="2000">
                <a:solidFill>
                  <a:srgbClr val="000000"/>
                </a:solidFill>
                <a:latin typeface="Menlo" panose="020B0609030804020204" pitchFamily="49" charset="0"/>
              </a:rPr>
              <a:t>                </a:t>
            </a:r>
            <a:r>
              <a:rPr lang="en-US" sz="2000" b="0">
                <a:solidFill>
                  <a:srgbClr val="A31515"/>
                </a:solidFill>
                <a:effectLst/>
                <a:latin typeface="Menlo" panose="020B0609030804020204" pitchFamily="49" charset="0"/>
              </a:rPr>
              <a:t>"</a:t>
            </a:r>
            <a:r>
              <a:rPr lang="en-US" sz="2000" b="0">
                <a:solidFill>
                  <a:srgbClr val="EE0000"/>
                </a:solidFill>
                <a:effectLst/>
                <a:latin typeface="Menlo" panose="020B0609030804020204" pitchFamily="49" charset="0"/>
              </a:rPr>
              <a:t>\n\n</a:t>
            </a:r>
            <a:r>
              <a:rPr lang="en-US" sz="2000" b="0">
                <a:solidFill>
                  <a:srgbClr val="A31515"/>
                </a:solidFill>
                <a:effectLst/>
                <a:latin typeface="Menlo" panose="020B0609030804020204" pitchFamily="49" charset="0"/>
              </a:rPr>
              <a:t>Sources:</a:t>
            </a:r>
            <a:r>
              <a:rPr lang="en-US" sz="2000" b="0">
                <a:solidFill>
                  <a:srgbClr val="EE0000"/>
                </a:solidFill>
                <a:effectLst/>
                <a:latin typeface="Menlo" panose="020B0609030804020204" pitchFamily="49" charset="0"/>
              </a:rPr>
              <a:t>\n\n</a:t>
            </a:r>
            <a:r>
              <a:rPr lang="en-US" sz="2000" b="0">
                <a:solidFill>
                  <a:srgbClr val="A31515"/>
                </a:solidFill>
                <a:effectLst/>
                <a:latin typeface="Menlo" panose="020B0609030804020204" pitchFamily="49" charset="0"/>
              </a:rPr>
              <a:t>"</a:t>
            </a:r>
            <a:r>
              <a:rPr lang="en-US" sz="2000" b="0">
                <a:solidFill>
                  <a:srgbClr val="000000"/>
                </a:solidFill>
                <a:effectLst/>
                <a:latin typeface="Menlo" panose="020B0609030804020204" pitchFamily="49" charset="0"/>
              </a:rPr>
              <a:t> + formatted_results)],</a:t>
            </a:r>
          </a:p>
          <a:p>
            <a:r>
              <a:rPr lang="en-US" sz="2000" b="0">
                <a:solidFill>
                  <a:srgbClr val="001080"/>
                </a:solidFill>
                <a:effectLst/>
                <a:latin typeface="Menlo" panose="020B0609030804020204" pitchFamily="49" charset="0"/>
              </a:rPr>
              <a:t>model</a:t>
            </a:r>
            <a:r>
              <a:rPr lang="en-US" sz="2000" b="0">
                <a:solidFill>
                  <a:srgbClr val="000000"/>
                </a:solidFill>
                <a:effectLst/>
                <a:latin typeface="Menlo" panose="020B0609030804020204" pitchFamily="49" charset="0"/>
              </a:rPr>
              <a:t>=</a:t>
            </a:r>
            <a:r>
              <a:rPr lang="en-US" sz="2000" b="0">
                <a:solidFill>
                  <a:srgbClr val="A31515"/>
                </a:solidFill>
                <a:effectLst/>
                <a:latin typeface="Menlo" panose="020B0609030804020204" pitchFamily="49" charset="0"/>
              </a:rPr>
              <a:t>"gpt-4o"</a:t>
            </a:r>
            <a:r>
              <a:rPr lang="en-US" sz="2000" b="0">
                <a:solidFill>
                  <a:srgbClr val="000000"/>
                </a:solidFill>
                <a:effectLst/>
                <a:latin typeface="Menlo" panose="020B0609030804020204" pitchFamily="49" charset="0"/>
              </a:rPr>
              <a:t>,</a:t>
            </a:r>
          </a:p>
          <a:p>
            <a:r>
              <a:rPr lang="en-US" sz="2000" b="0">
                <a:solidFill>
                  <a:srgbClr val="001080"/>
                </a:solidFill>
                <a:effectLst/>
                <a:latin typeface="Menlo" panose="020B0609030804020204" pitchFamily="49" charset="0"/>
              </a:rPr>
              <a:t>temperature</a:t>
            </a:r>
            <a:r>
              <a:rPr lang="en-US" sz="2000" b="0">
                <a:solidFill>
                  <a:srgbClr val="000000"/>
                </a:solidFill>
                <a:effectLst/>
                <a:latin typeface="Menlo" panose="020B0609030804020204" pitchFamily="49" charset="0"/>
              </a:rPr>
              <a:t>=</a:t>
            </a:r>
            <a:r>
              <a:rPr lang="en-US" sz="2000" b="0">
                <a:solidFill>
                  <a:srgbClr val="098658"/>
                </a:solidFill>
                <a:effectLst/>
                <a:latin typeface="Menlo" panose="020B0609030804020204" pitchFamily="49" charset="0"/>
              </a:rPr>
              <a:t>0.3</a:t>
            </a:r>
            <a:r>
              <a:rPr lang="en-US" sz="2000" b="0">
                <a:solidFill>
                  <a:srgbClr val="000000"/>
                </a:solidFill>
                <a:effectLst/>
                <a:latin typeface="Menlo" panose="020B0609030804020204" pitchFamily="49" charset="0"/>
              </a:rPr>
              <a:t>)</a:t>
            </a:r>
          </a:p>
          <a:p>
            <a:endParaRPr lang="en-US" sz="2000" b="0" dirty="0">
              <a:solidFill>
                <a:srgbClr val="0000FF"/>
              </a:solidFill>
              <a:effectLst/>
              <a:latin typeface="Menlo" panose="020B0609030804020204" pitchFamily="49" charset="0"/>
            </a:endParaRPr>
          </a:p>
        </p:txBody>
      </p:sp>
    </p:spTree>
    <p:extLst>
      <p:ext uri="{BB962C8B-B14F-4D97-AF65-F5344CB8AC3E}">
        <p14:creationId xmlns:p14="http://schemas.microsoft.com/office/powerpoint/2010/main" val="1813220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0AD44-DF4C-A24D-8972-56829D8160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5802C-1752-06C0-DF9A-C0BFB882C3DD}"/>
              </a:ext>
            </a:extLst>
          </p:cNvPr>
          <p:cNvSpPr>
            <a:spLocks noGrp="1"/>
          </p:cNvSpPr>
          <p:nvPr>
            <p:ph type="title"/>
          </p:nvPr>
        </p:nvSpPr>
        <p:spPr/>
        <p:txBody>
          <a:bodyPr/>
          <a:lstStyle/>
          <a:p>
            <a:r>
              <a:rPr lang="en-US"/>
              <a:t>Full RAG with PostgreSQL solution</a:t>
            </a:r>
          </a:p>
        </p:txBody>
      </p:sp>
    </p:spTree>
    <p:extLst>
      <p:ext uri="{BB962C8B-B14F-4D97-AF65-F5344CB8AC3E}">
        <p14:creationId xmlns:p14="http://schemas.microsoft.com/office/powerpoint/2010/main" val="46543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2466-E3CC-C373-15A7-322657FF5397}"/>
              </a:ext>
            </a:extLst>
          </p:cNvPr>
          <p:cNvSpPr>
            <a:spLocks noGrp="1"/>
          </p:cNvSpPr>
          <p:nvPr>
            <p:ph type="title"/>
          </p:nvPr>
        </p:nvSpPr>
        <p:spPr/>
        <p:txBody>
          <a:bodyPr/>
          <a:lstStyle/>
          <a:p>
            <a:r>
              <a:rPr lang="en-US"/>
              <a:t>Simple RAG (on PostgreSQL)</a:t>
            </a:r>
          </a:p>
        </p:txBody>
      </p:sp>
      <p:pic>
        <p:nvPicPr>
          <p:cNvPr id="10" name="Picture 9" descr="A screenshot of a chat&#10;&#10;Description automatically generated">
            <a:extLst>
              <a:ext uri="{FF2B5EF4-FFF2-40B4-BE49-F238E27FC236}">
                <a16:creationId xmlns:a16="http://schemas.microsoft.com/office/drawing/2014/main" id="{3C86BCFD-75A3-43A4-3826-2BED4D33BE27}"/>
              </a:ext>
            </a:extLst>
          </p:cNvPr>
          <p:cNvPicPr>
            <a:picLocks noChangeAspect="1"/>
          </p:cNvPicPr>
          <p:nvPr/>
        </p:nvPicPr>
        <p:blipFill>
          <a:blip r:embed="rId2"/>
          <a:stretch>
            <a:fillRect/>
          </a:stretch>
        </p:blipFill>
        <p:spPr>
          <a:xfrm>
            <a:off x="588263" y="1385944"/>
            <a:ext cx="7124110" cy="5014856"/>
          </a:xfrm>
          <a:prstGeom prst="rect">
            <a:avLst/>
          </a:prstGeom>
          <a:ln>
            <a:solidFill>
              <a:schemeClr val="tx1"/>
            </a:solidFill>
          </a:ln>
        </p:spPr>
      </p:pic>
      <p:sp>
        <p:nvSpPr>
          <p:cNvPr id="11" name="TextBox 10">
            <a:extLst>
              <a:ext uri="{FF2B5EF4-FFF2-40B4-BE49-F238E27FC236}">
                <a16:creationId xmlns:a16="http://schemas.microsoft.com/office/drawing/2014/main" id="{2C4D8016-BCB8-4C12-5927-9D24429A7503}"/>
              </a:ext>
            </a:extLst>
          </p:cNvPr>
          <p:cNvSpPr txBox="1"/>
          <p:nvPr/>
        </p:nvSpPr>
        <p:spPr>
          <a:xfrm>
            <a:off x="8057322" y="1126770"/>
            <a:ext cx="4134678" cy="1538883"/>
          </a:xfrm>
          <a:prstGeom prst="rect">
            <a:avLst/>
          </a:prstGeom>
          <a:noFill/>
        </p:spPr>
        <p:txBody>
          <a:bodyPr wrap="square" lIns="0" tIns="0" rIns="0" bIns="0" rtlCol="0">
            <a:spAutoFit/>
          </a:bodyPr>
          <a:lstStyle/>
          <a:p>
            <a:pPr algn="l"/>
            <a:endParaRPr lang="en-US" sz="2000" err="1"/>
          </a:p>
          <a:p>
            <a:pPr algn="l"/>
            <a:r>
              <a:rPr lang="en-US" sz="2000" err="1"/>
              <a:t>Azure OpenAI +</a:t>
            </a:r>
          </a:p>
          <a:p>
            <a:pPr algn="l"/>
            <a:r>
              <a:rPr lang="en-US" sz="2000" err="1"/>
              <a:t>Azure PostgreSQL Flexible Server + </a:t>
            </a:r>
          </a:p>
          <a:p>
            <a:pPr algn="l"/>
            <a:r>
              <a:rPr lang="en-US" sz="2000" err="1"/>
              <a:t>Azure Container Apps</a:t>
            </a:r>
          </a:p>
          <a:p>
            <a:pPr algn="l"/>
            <a:endParaRPr lang="en-US" sz="2000" err="1"/>
          </a:p>
        </p:txBody>
      </p:sp>
      <p:sp>
        <p:nvSpPr>
          <p:cNvPr id="12" name="TextBox 11">
            <a:extLst>
              <a:ext uri="{FF2B5EF4-FFF2-40B4-BE49-F238E27FC236}">
                <a16:creationId xmlns:a16="http://schemas.microsoft.com/office/drawing/2014/main" id="{7797A8DB-D842-DCDE-11D5-DA848ED66A67}"/>
              </a:ext>
            </a:extLst>
          </p:cNvPr>
          <p:cNvSpPr txBox="1"/>
          <p:nvPr/>
        </p:nvSpPr>
        <p:spPr>
          <a:xfrm>
            <a:off x="8057322" y="4092476"/>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3"/>
              </a:rPr>
              <a:t>aka.ms/rag-postgres</a:t>
            </a:r>
            <a:endParaRPr lang="en-US" sz="2400" err="1"/>
          </a:p>
          <a:p>
            <a:pPr algn="l"/>
            <a:endParaRPr lang="en-US" sz="2400" err="1"/>
          </a:p>
          <a:p>
            <a:pPr algn="l"/>
            <a:r>
              <a:rPr lang="en-US" sz="2400" err="1"/>
              <a:t>Demo:</a:t>
            </a:r>
          </a:p>
          <a:p>
            <a:pPr algn="l"/>
            <a:r>
              <a:rPr lang="en-US" sz="2400" err="1">
                <a:hlinkClick r:id="rId4"/>
              </a:rPr>
              <a:t>aka.ms/rag-postgres/demo</a:t>
            </a:r>
            <a:endParaRPr lang="en-US" sz="2400" err="1"/>
          </a:p>
        </p:txBody>
      </p:sp>
    </p:spTree>
    <p:extLst>
      <p:ext uri="{BB962C8B-B14F-4D97-AF65-F5344CB8AC3E}">
        <p14:creationId xmlns:p14="http://schemas.microsoft.com/office/powerpoint/2010/main" val="268700245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6309-53D4-7857-EA9F-D0211CA0D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077D7-563A-74D8-3877-10050B7B3E23}"/>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Code walkthrough</a:t>
            </a:r>
            <a:endParaRPr lang="en-US">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4A89BF81-F0E7-D125-44CB-048DDA632F2C}"/>
              </a:ext>
            </a:extLst>
          </p:cNvPr>
          <p:cNvSpPr txBox="1">
            <a:spLocks/>
          </p:cNvSpPr>
          <p:nvPr/>
        </p:nvSpPr>
        <p:spPr>
          <a:xfrm>
            <a:off x="1488277"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Typescript frontend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(React, </a:t>
            </a:r>
            <a:r>
              <a:rPr lang="en-US" sz="2400" err="1">
                <a:solidFill>
                  <a:schemeClr val="tx1"/>
                </a:solidFill>
                <a:latin typeface="Segoe UI" panose="020B0502040204020203" pitchFamily="34" charset="0"/>
              </a:rPr>
              <a:t>FluentUI</a:t>
            </a:r>
            <a:r>
              <a:rPr lang="en-US" sz="2400">
                <a:solidFill>
                  <a:schemeClr val="tx1"/>
                </a:solidFill>
                <a:latin typeface="Segoe UI" panose="020B0502040204020203" pitchFamily="34" charset="0"/>
              </a:rPr>
              <a:t>)</a:t>
            </a:r>
          </a:p>
        </p:txBody>
      </p:sp>
      <p:sp>
        <p:nvSpPr>
          <p:cNvPr id="8" name="Content Placeholder 4">
            <a:extLst>
              <a:ext uri="{FF2B5EF4-FFF2-40B4-BE49-F238E27FC236}">
                <a16:creationId xmlns:a16="http://schemas.microsoft.com/office/drawing/2014/main" id="{D0719634-2A16-4171-6D87-E4470D193ED6}"/>
              </a:ext>
            </a:extLst>
          </p:cNvPr>
          <p:cNvSpPr txBox="1">
            <a:spLocks/>
          </p:cNvSpPr>
          <p:nvPr/>
        </p:nvSpPr>
        <p:spPr>
          <a:xfrm>
            <a:off x="7086279"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Python backend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(FastAPI, </a:t>
            </a:r>
            <a:r>
              <a:rPr lang="en-US" sz="2400" err="1">
                <a:solidFill>
                  <a:schemeClr val="tx1"/>
                </a:solidFill>
                <a:latin typeface="Segoe UI" panose="020B0502040204020203" pitchFamily="34" charset="0"/>
              </a:rPr>
              <a:t>Uvicorn</a:t>
            </a:r>
            <a:r>
              <a:rPr lang="en-US" sz="2400">
                <a:solidFill>
                  <a:schemeClr val="tx1"/>
                </a:solidFill>
                <a:latin typeface="Segoe UI" panose="020B0502040204020203" pitchFamily="34" charset="0"/>
              </a:rPr>
              <a:t>)</a:t>
            </a:r>
          </a:p>
        </p:txBody>
      </p:sp>
      <p:sp>
        <p:nvSpPr>
          <p:cNvPr id="17" name="TextBox 16">
            <a:extLst>
              <a:ext uri="{FF2B5EF4-FFF2-40B4-BE49-F238E27FC236}">
                <a16:creationId xmlns:a16="http://schemas.microsoft.com/office/drawing/2014/main" id="{B9281DE9-5AC3-FF1D-2818-7D0C9873B5B6}"/>
              </a:ext>
            </a:extLst>
          </p:cNvPr>
          <p:cNvSpPr txBox="1"/>
          <p:nvPr/>
        </p:nvSpPr>
        <p:spPr>
          <a:xfrm>
            <a:off x="957470" y="2892287"/>
            <a:ext cx="2223052"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chat.tsx</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makeApiRequest</a:t>
            </a:r>
            <a:r>
              <a:rPr lang="en-US">
                <a:solidFill>
                  <a:schemeClr val="bg1"/>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633CD0B6-72BB-F1E7-287D-4D2B2AC955BC}"/>
              </a:ext>
            </a:extLst>
          </p:cNvPr>
          <p:cNvSpPr txBox="1"/>
          <p:nvPr/>
        </p:nvSpPr>
        <p:spPr>
          <a:xfrm>
            <a:off x="3608945" y="2892286"/>
            <a:ext cx="1404355"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api.ts</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chatApi</a:t>
            </a:r>
            <a:r>
              <a:rPr lang="en-US">
                <a:solidFill>
                  <a:schemeClr val="bg1"/>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CEDD5A8E-45EC-06ED-9A22-BA5F2B7B9AA0}"/>
              </a:ext>
            </a:extLst>
          </p:cNvPr>
          <p:cNvSpPr txBox="1"/>
          <p:nvPr/>
        </p:nvSpPr>
        <p:spPr>
          <a:xfrm>
            <a:off x="5416829" y="3568434"/>
            <a:ext cx="1169504"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app.py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chat()</a:t>
            </a:r>
          </a:p>
        </p:txBody>
      </p:sp>
      <p:sp>
        <p:nvSpPr>
          <p:cNvPr id="20" name="TextBox 19">
            <a:extLst>
              <a:ext uri="{FF2B5EF4-FFF2-40B4-BE49-F238E27FC236}">
                <a16:creationId xmlns:a16="http://schemas.microsoft.com/office/drawing/2014/main" id="{408D4F50-36D8-4E1A-206B-7B10E8E3D395}"/>
              </a:ext>
            </a:extLst>
          </p:cNvPr>
          <p:cNvSpPr txBox="1"/>
          <p:nvPr/>
        </p:nvSpPr>
        <p:spPr>
          <a:xfrm>
            <a:off x="6944141" y="3568434"/>
            <a:ext cx="3456088"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simple_rag.py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run()</a:t>
            </a:r>
          </a:p>
        </p:txBody>
      </p:sp>
      <p:sp>
        <p:nvSpPr>
          <p:cNvPr id="21" name="TextBox 20">
            <a:extLst>
              <a:ext uri="{FF2B5EF4-FFF2-40B4-BE49-F238E27FC236}">
                <a16:creationId xmlns:a16="http://schemas.microsoft.com/office/drawing/2014/main" id="{67968B9A-E6EE-2F8D-9941-C4D27ED551FA}"/>
              </a:ext>
            </a:extLst>
          </p:cNvPr>
          <p:cNvSpPr txBox="1"/>
          <p:nvPr/>
        </p:nvSpPr>
        <p:spPr>
          <a:xfrm>
            <a:off x="6944140" y="4781437"/>
            <a:ext cx="3792987" cy="1477328"/>
          </a:xfrm>
          <a:prstGeom prst="rect">
            <a:avLst/>
          </a:prstGeom>
          <a:solidFill>
            <a:schemeClr val="tx1"/>
          </a:solidFill>
        </p:spPr>
        <p:txBody>
          <a:bodyPr wrap="square" rtlCol="0">
            <a:spAutoFit/>
          </a:bodyPr>
          <a:lstStyle/>
          <a:p>
            <a:r>
              <a:rPr lang="en-US" err="1">
                <a:solidFill>
                  <a:schemeClr val="bg1"/>
                </a:solidFill>
                <a:latin typeface="Consolas" panose="020B0609020204030204" pitchFamily="49" charset="0"/>
                <a:cs typeface="Consolas" panose="020B0609020204030204" pitchFamily="49" charset="0"/>
              </a:rPr>
              <a:t>get_search_query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compute_text_embedding</a:t>
            </a:r>
            <a:r>
              <a:rPr lang="en-US">
                <a:solidFill>
                  <a:schemeClr val="bg1"/>
                </a:solidFill>
                <a:latin typeface="Consolas" panose="020B0609020204030204" pitchFamily="49" charset="0"/>
                <a:cs typeface="Consolas" panose="020B0609020204030204" pitchFamily="49" charset="0"/>
              </a:rPr>
              <a:t>()</a:t>
            </a:r>
          </a:p>
          <a:p>
            <a:r>
              <a:rPr lang="en-US">
                <a:solidFill>
                  <a:schemeClr val="bg1"/>
                </a:solidFill>
                <a:latin typeface="Consolas" panose="020B0609020204030204" pitchFamily="49" charset="0"/>
                <a:cs typeface="Consolas" panose="020B0609020204030204" pitchFamily="49" charset="0"/>
              </a:rPr>
              <a:t>search()</a:t>
            </a:r>
          </a:p>
          <a:p>
            <a:r>
              <a:rPr lang="en-US" err="1">
                <a:solidFill>
                  <a:schemeClr val="bg1"/>
                </a:solidFill>
                <a:latin typeface="Consolas" panose="020B0609020204030204" pitchFamily="49" charset="0"/>
                <a:cs typeface="Consolas" panose="020B0609020204030204" pitchFamily="49" charset="0"/>
              </a:rPr>
              <a:t>get_messages_from_history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chat.completions.create</a:t>
            </a:r>
            <a:r>
              <a:rPr lang="en-US">
                <a:solidFill>
                  <a:schemeClr val="bg1"/>
                </a:solidFill>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8889A1E5-6599-3FA8-F676-8ADB7DBCB710}"/>
              </a:ext>
            </a:extLst>
          </p:cNvPr>
          <p:cNvCxnSpPr>
            <a:cxnSpLocks/>
            <a:stCxn id="17" idx="3"/>
            <a:endCxn id="18" idx="1"/>
          </p:cNvCxnSpPr>
          <p:nvPr/>
        </p:nvCxnSpPr>
        <p:spPr>
          <a:xfrm flipV="1">
            <a:off x="3180522" y="3215452"/>
            <a:ext cx="428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763EDE-5B3C-941D-FFDA-9C91FDEFA019}"/>
              </a:ext>
            </a:extLst>
          </p:cNvPr>
          <p:cNvCxnSpPr>
            <a:cxnSpLocks/>
            <a:stCxn id="19" idx="3"/>
            <a:endCxn id="20" idx="1"/>
          </p:cNvCxnSpPr>
          <p:nvPr/>
        </p:nvCxnSpPr>
        <p:spPr>
          <a:xfrm>
            <a:off x="6586333" y="3891600"/>
            <a:ext cx="357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E5F6FCD-409E-483A-8222-365C65C69924}"/>
              </a:ext>
            </a:extLst>
          </p:cNvPr>
          <p:cNvCxnSpPr>
            <a:cxnSpLocks/>
          </p:cNvCxnSpPr>
          <p:nvPr/>
        </p:nvCxnSpPr>
        <p:spPr>
          <a:xfrm>
            <a:off x="7240952" y="4214765"/>
            <a:ext cx="0" cy="566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8AD27AA-59E7-755F-87CA-FF7A52EE4228}"/>
              </a:ext>
            </a:extLst>
          </p:cNvPr>
          <p:cNvSpPr/>
          <p:nvPr/>
        </p:nvSpPr>
        <p:spPr>
          <a:xfrm>
            <a:off x="5123648" y="1828800"/>
            <a:ext cx="45719" cy="4572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7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3.33333E-6 L -3.95833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95833E-6 3.33333E-6 L -3.95833E-6 0.03541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0965-DFB5-1BAF-9326-361EBCE2F03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9F9530A-5E15-5E96-7131-FA14C4426D18}"/>
              </a:ext>
            </a:extLst>
          </p:cNvPr>
          <p:cNvSpPr>
            <a:spLocks noGrp="1"/>
          </p:cNvSpPr>
          <p:nvPr>
            <p:ph type="title"/>
          </p:nvPr>
        </p:nvSpPr>
        <p:spPr/>
        <p:txBody>
          <a:bodyPr/>
          <a:lstStyle/>
          <a:p>
            <a:r>
              <a:rPr lang="en-US"/>
              <a:t>Advanced RAG with query re-writing</a:t>
            </a:r>
          </a:p>
        </p:txBody>
      </p:sp>
      <p:grpSp>
        <p:nvGrpSpPr>
          <p:cNvPr id="2" name="Group 1">
            <a:extLst>
              <a:ext uri="{FF2B5EF4-FFF2-40B4-BE49-F238E27FC236}">
                <a16:creationId xmlns:a16="http://schemas.microsoft.com/office/drawing/2014/main" id="{4F733C9C-6F25-A47B-ECD6-D40877D9C3B4}"/>
              </a:ext>
            </a:extLst>
          </p:cNvPr>
          <p:cNvGrpSpPr/>
          <p:nvPr/>
        </p:nvGrpSpPr>
        <p:grpSpPr>
          <a:xfrm>
            <a:off x="3048000" y="3694683"/>
            <a:ext cx="6512750" cy="2527270"/>
            <a:chOff x="3048000" y="3694683"/>
            <a:chExt cx="6512750" cy="2527270"/>
          </a:xfrm>
        </p:grpSpPr>
        <p:sp>
          <p:nvSpPr>
            <p:cNvPr id="3" name="Text Placeholder 5">
              <a:extLst>
                <a:ext uri="{FF2B5EF4-FFF2-40B4-BE49-F238E27FC236}">
                  <a16:creationId xmlns:a16="http://schemas.microsoft.com/office/drawing/2014/main" id="{B83A7845-BC1C-DF98-D7BD-23A25A9FBDD2}"/>
                </a:ext>
              </a:extLst>
            </p:cNvPr>
            <p:cNvSpPr txBox="1">
              <a:spLocks/>
            </p:cNvSpPr>
            <p:nvPr/>
          </p:nvSpPr>
          <p:spPr>
            <a:xfrm>
              <a:off x="7964251"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6" name="Graphic 2">
              <a:extLst>
                <a:ext uri="{FF2B5EF4-FFF2-40B4-BE49-F238E27FC236}">
                  <a16:creationId xmlns:a16="http://schemas.microsoft.com/office/drawing/2014/main" id="{59394545-4B5F-F06B-477B-F88AC523E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3673" y="3960073"/>
              <a:ext cx="937363" cy="991286"/>
            </a:xfrm>
            <a:prstGeom prst="rect">
              <a:avLst/>
            </a:prstGeom>
          </p:spPr>
        </p:pic>
        <p:sp>
          <p:nvSpPr>
            <p:cNvPr id="28" name="Arrow: Right 10">
              <a:extLst>
                <a:ext uri="{FF2B5EF4-FFF2-40B4-BE49-F238E27FC236}">
                  <a16:creationId xmlns:a16="http://schemas.microsoft.com/office/drawing/2014/main" id="{9BF584E8-B0CB-BA25-0DAC-1BA63F426134}"/>
                </a:ext>
              </a:extLst>
            </p:cNvPr>
            <p:cNvSpPr/>
            <p:nvPr/>
          </p:nvSpPr>
          <p:spPr bwMode="auto">
            <a:xfrm>
              <a:off x="5849453" y="4417055"/>
              <a:ext cx="2381066" cy="2613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Right 11">
              <a:extLst>
                <a:ext uri="{FF2B5EF4-FFF2-40B4-BE49-F238E27FC236}">
                  <a16:creationId xmlns:a16="http://schemas.microsoft.com/office/drawing/2014/main" id="{8AB03939-C8CB-A739-E256-4BDD766E6FFB}"/>
                </a:ext>
              </a:extLst>
            </p:cNvPr>
            <p:cNvSpPr/>
            <p:nvPr/>
          </p:nvSpPr>
          <p:spPr bwMode="auto">
            <a:xfrm>
              <a:off x="3048000" y="3694683"/>
              <a:ext cx="5275673" cy="222425"/>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188A954C-CF67-308B-6122-C23AE5057DFE}"/>
              </a:ext>
            </a:extLst>
          </p:cNvPr>
          <p:cNvGrpSpPr/>
          <p:nvPr/>
        </p:nvGrpSpPr>
        <p:grpSpPr>
          <a:xfrm>
            <a:off x="8544277" y="1609458"/>
            <a:ext cx="3480724" cy="3257226"/>
            <a:chOff x="8415343" y="1504335"/>
            <a:chExt cx="3480724" cy="3257226"/>
          </a:xfrm>
        </p:grpSpPr>
        <p:grpSp>
          <p:nvGrpSpPr>
            <p:cNvPr id="31" name="Group 30">
              <a:extLst>
                <a:ext uri="{FF2B5EF4-FFF2-40B4-BE49-F238E27FC236}">
                  <a16:creationId xmlns:a16="http://schemas.microsoft.com/office/drawing/2014/main" id="{416F1488-B741-81EA-C40E-1E852D80BDA3}"/>
                </a:ext>
              </a:extLst>
            </p:cNvPr>
            <p:cNvGrpSpPr/>
            <p:nvPr/>
          </p:nvGrpSpPr>
          <p:grpSpPr>
            <a:xfrm>
              <a:off x="8415343" y="1504335"/>
              <a:ext cx="3480724" cy="1513954"/>
              <a:chOff x="18815883" y="2534752"/>
              <a:chExt cx="5090699" cy="2894880"/>
            </a:xfrm>
          </p:grpSpPr>
          <p:sp>
            <p:nvSpPr>
              <p:cNvPr id="34" name="Speech Bubble: Rectangle with Corners Rounded 18">
                <a:extLst>
                  <a:ext uri="{FF2B5EF4-FFF2-40B4-BE49-F238E27FC236}">
                    <a16:creationId xmlns:a16="http://schemas.microsoft.com/office/drawing/2014/main" id="{46B3EFE6-8897-CA34-2D9B-1B63F22FFFA9}"/>
                  </a:ext>
                </a:extLst>
              </p:cNvPr>
              <p:cNvSpPr/>
              <p:nvPr/>
            </p:nvSpPr>
            <p:spPr bwMode="auto">
              <a:xfrm>
                <a:off x="18815883" y="2534752"/>
                <a:ext cx="5090699" cy="2894880"/>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D5129525-CB13-66A1-FF69-8838D8DAD4C9}"/>
                  </a:ext>
                </a:extLst>
              </p:cNvPr>
              <p:cNvSpPr txBox="1"/>
              <p:nvPr/>
            </p:nvSpPr>
            <p:spPr>
              <a:xfrm>
                <a:off x="19135044" y="2902457"/>
                <a:ext cx="4578757" cy="2471740"/>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For great hiking shoes, consider the TrekExtreme Hiking Shoes</a:t>
                </a:r>
                <a:r>
                  <a:rPr lang="en-US" sz="1800" baseline="30000">
                    <a:latin typeface="Segoe UI"/>
                    <a:ea typeface="Menlo"/>
                    <a:cs typeface="Menlo"/>
                  </a:rPr>
                  <a:t> 1  </a:t>
                </a:r>
                <a:r>
                  <a:rPr lang="en-US" sz="1800" err="1">
                    <a:latin typeface="Segoe UI"/>
                    <a:ea typeface="Menlo"/>
                    <a:cs typeface="Menlo"/>
                  </a:rPr>
                  <a:t>or the Trailblaze Steel-Blue Hiking Shoes</a:t>
                </a:r>
                <a:r>
                  <a:rPr lang="en-US" sz="1800" baseline="30000">
                    <a:latin typeface="Segoe UI"/>
                    <a:ea typeface="Menlo"/>
                    <a:cs typeface="Menlo"/>
                  </a:rPr>
                  <a:t> 2</a:t>
                </a:r>
              </a:p>
              <a:p>
                <a:endParaRPr lang="en-US" sz="1800" baseline="30000">
                  <a:solidFill>
                    <a:schemeClr val="bg1"/>
                  </a:solidFill>
                  <a:latin typeface="Segoe UI"/>
                  <a:ea typeface="Menlo"/>
                  <a:cs typeface="Menlo"/>
                </a:endParaRPr>
              </a:p>
            </p:txBody>
          </p:sp>
        </p:grpSp>
        <p:pic>
          <p:nvPicPr>
            <p:cNvPr id="32" name="Graphic 14">
              <a:extLst>
                <a:ext uri="{FF2B5EF4-FFF2-40B4-BE49-F238E27FC236}">
                  <a16:creationId xmlns:a16="http://schemas.microsoft.com/office/drawing/2014/main" id="{7A2C16C9-0DF8-7F41-FBA6-7A28A3549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1976" y="3323877"/>
              <a:ext cx="1366169" cy="1437684"/>
            </a:xfrm>
            <a:prstGeom prst="rect">
              <a:avLst/>
            </a:prstGeom>
          </p:spPr>
        </p:pic>
        <p:sp>
          <p:nvSpPr>
            <p:cNvPr id="33" name="Arrow: Right 17">
              <a:extLst>
                <a:ext uri="{FF2B5EF4-FFF2-40B4-BE49-F238E27FC236}">
                  <a16:creationId xmlns:a16="http://schemas.microsoft.com/office/drawing/2014/main" id="{1A784AE4-6560-70F7-B380-6D8D24D13FF0}"/>
                </a:ext>
              </a:extLst>
            </p:cNvPr>
            <p:cNvSpPr/>
            <p:nvPr/>
          </p:nvSpPr>
          <p:spPr bwMode="auto">
            <a:xfrm>
              <a:off x="9282535" y="4338993"/>
              <a:ext cx="83056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Graphic 13">
            <a:extLst>
              <a:ext uri="{FF2B5EF4-FFF2-40B4-BE49-F238E27FC236}">
                <a16:creationId xmlns:a16="http://schemas.microsoft.com/office/drawing/2014/main" id="{973D085F-266B-EBD6-6D29-4CA6BA35E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965" y="4004724"/>
            <a:ext cx="884866" cy="916582"/>
          </a:xfrm>
          <a:prstGeom prst="rect">
            <a:avLst/>
          </a:prstGeom>
        </p:spPr>
      </p:pic>
      <p:sp>
        <p:nvSpPr>
          <p:cNvPr id="37" name="Text Placeholder 5">
            <a:extLst>
              <a:ext uri="{FF2B5EF4-FFF2-40B4-BE49-F238E27FC236}">
                <a16:creationId xmlns:a16="http://schemas.microsoft.com/office/drawing/2014/main" id="{A11E0ABD-CB43-7630-4523-9B450CF85945}"/>
              </a:ext>
            </a:extLst>
          </p:cNvPr>
          <p:cNvSpPr txBox="1">
            <a:spLocks/>
          </p:cNvSpPr>
          <p:nvPr/>
        </p:nvSpPr>
        <p:spPr>
          <a:xfrm>
            <a:off x="0" y="4988741"/>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8" name="Group 37">
            <a:extLst>
              <a:ext uri="{FF2B5EF4-FFF2-40B4-BE49-F238E27FC236}">
                <a16:creationId xmlns:a16="http://schemas.microsoft.com/office/drawing/2014/main" id="{06922E46-84FB-30B5-0880-37CEA1187727}"/>
              </a:ext>
            </a:extLst>
          </p:cNvPr>
          <p:cNvGrpSpPr/>
          <p:nvPr/>
        </p:nvGrpSpPr>
        <p:grpSpPr>
          <a:xfrm>
            <a:off x="129353" y="3023721"/>
            <a:ext cx="2784637" cy="1041522"/>
            <a:chOff x="521530" y="4240114"/>
            <a:chExt cx="4365143" cy="1671128"/>
          </a:xfrm>
        </p:grpSpPr>
        <p:sp>
          <p:nvSpPr>
            <p:cNvPr id="39" name="Speech Bubble: Rectangle with Corners Rounded 7">
              <a:extLst>
                <a:ext uri="{FF2B5EF4-FFF2-40B4-BE49-F238E27FC236}">
                  <a16:creationId xmlns:a16="http://schemas.microsoft.com/office/drawing/2014/main" id="{8974F9F0-60F5-BB1A-F6AE-F8CAEDA2878A}"/>
                </a:ext>
              </a:extLst>
            </p:cNvPr>
            <p:cNvSpPr/>
            <p:nvPr/>
          </p:nvSpPr>
          <p:spPr bwMode="auto">
            <a:xfrm>
              <a:off x="521530" y="4240114"/>
              <a:ext cx="4365143"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Text Placeholder 5">
              <a:extLst>
                <a:ext uri="{FF2B5EF4-FFF2-40B4-BE49-F238E27FC236}">
                  <a16:creationId xmlns:a16="http://schemas.microsoft.com/office/drawing/2014/main" id="{FE1D72B6-5C60-2E46-AC02-E76A0184CCFE}"/>
                </a:ext>
              </a:extLst>
            </p:cNvPr>
            <p:cNvSpPr txBox="1">
              <a:spLocks/>
            </p:cNvSpPr>
            <p:nvPr/>
          </p:nvSpPr>
          <p:spPr>
            <a:xfrm>
              <a:off x="672027" y="4327749"/>
              <a:ext cx="4214646"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what's a good shoe for a mountain trale?</a:t>
              </a:r>
              <a:endParaRPr lang="en-US" sz="2000">
                <a:latin typeface="Segoe UI"/>
                <a:cs typeface="Segoe UI"/>
              </a:endParaRPr>
            </a:p>
          </p:txBody>
        </p:sp>
      </p:grpSp>
      <p:grpSp>
        <p:nvGrpSpPr>
          <p:cNvPr id="41" name="Group 40">
            <a:extLst>
              <a:ext uri="{FF2B5EF4-FFF2-40B4-BE49-F238E27FC236}">
                <a16:creationId xmlns:a16="http://schemas.microsoft.com/office/drawing/2014/main" id="{0B15E0CB-0E74-4DD6-F87A-65059871FDC4}"/>
              </a:ext>
            </a:extLst>
          </p:cNvPr>
          <p:cNvGrpSpPr/>
          <p:nvPr/>
        </p:nvGrpSpPr>
        <p:grpSpPr>
          <a:xfrm>
            <a:off x="3398893" y="3930831"/>
            <a:ext cx="4902352" cy="2505513"/>
            <a:chOff x="3398893" y="3930831"/>
            <a:chExt cx="4902352" cy="2505513"/>
          </a:xfrm>
        </p:grpSpPr>
        <p:sp>
          <p:nvSpPr>
            <p:cNvPr id="42" name="Text Placeholder 5">
              <a:extLst>
                <a:ext uri="{FF2B5EF4-FFF2-40B4-BE49-F238E27FC236}">
                  <a16:creationId xmlns:a16="http://schemas.microsoft.com/office/drawing/2014/main" id="{E004E669-841F-918D-DC72-5969C95F4FA0}"/>
                </a:ext>
              </a:extLst>
            </p:cNvPr>
            <p:cNvSpPr txBox="1">
              <a:spLocks/>
            </p:cNvSpPr>
            <p:nvPr/>
          </p:nvSpPr>
          <p:spPr>
            <a:xfrm>
              <a:off x="4498719" y="498874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43" name="Graphic 42">
              <a:extLst>
                <a:ext uri="{FF2B5EF4-FFF2-40B4-BE49-F238E27FC236}">
                  <a16:creationId xmlns:a16="http://schemas.microsoft.com/office/drawing/2014/main" id="{C0CFAAFC-D582-9E48-F53A-1627815559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6245" y="3930831"/>
              <a:ext cx="1002993" cy="1108486"/>
            </a:xfrm>
            <a:prstGeom prst="rect">
              <a:avLst/>
            </a:prstGeom>
          </p:spPr>
        </p:pic>
        <p:sp>
          <p:nvSpPr>
            <p:cNvPr id="44" name="Arrow: Right 8">
              <a:extLst>
                <a:ext uri="{FF2B5EF4-FFF2-40B4-BE49-F238E27FC236}">
                  <a16:creationId xmlns:a16="http://schemas.microsoft.com/office/drawing/2014/main" id="{C8605F67-5829-5480-FA09-22B335CAAB65}"/>
                </a:ext>
              </a:extLst>
            </p:cNvPr>
            <p:cNvSpPr/>
            <p:nvPr/>
          </p:nvSpPr>
          <p:spPr bwMode="auto">
            <a:xfrm>
              <a:off x="3398893" y="4444116"/>
              <a:ext cx="136735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7">
              <a:extLst>
                <a:ext uri="{FF2B5EF4-FFF2-40B4-BE49-F238E27FC236}">
                  <a16:creationId xmlns:a16="http://schemas.microsoft.com/office/drawing/2014/main" id="{1341AC40-BD9B-9B8E-FB84-6AE7E798DA13}"/>
                </a:ext>
              </a:extLst>
            </p:cNvPr>
            <p:cNvSpPr txBox="1"/>
            <p:nvPr/>
          </p:nvSpPr>
          <p:spPr>
            <a:xfrm>
              <a:off x="5920179" y="4774351"/>
              <a:ext cx="2381066"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 Hiking Shoes</a:t>
              </a:r>
              <a:br>
                <a:rPr lang="en-US" sz="1200">
                  <a:solidFill>
                    <a:schemeClr val="tx1"/>
                  </a:solidFill>
                  <a:ea typeface="+mn-lt"/>
                  <a:cs typeface="+mn-lt"/>
                </a:rPr>
              </a:br>
              <a:r>
                <a:rPr lang="en-US" sz="1200">
                  <a:solidFill>
                    <a:schemeClr val="tx1"/>
                  </a:solidFill>
                  <a:ea typeface="+mn-lt"/>
                  <a:cs typeface="+mn-lt"/>
                </a:rPr>
                <a:t>Price: 135.99</a:t>
              </a:r>
            </a:p>
            <a:p>
              <a:r>
                <a:rPr lang="en-US" sz="1200" err="1">
                  <a:solidFill>
                    <a:schemeClr val="tx1"/>
                  </a:solidFill>
                  <a:ea typeface="+mn-lt"/>
                  <a:cs typeface="+mn-lt"/>
                </a:rPr>
                <a:t>Brand: Raptor Elite</a:t>
              </a:r>
              <a:endParaRPr lang="en-US" sz="1200">
                <a:solidFill>
                  <a:schemeClr val="tx1"/>
                </a:solidFill>
                <a:ea typeface="+mn-lt"/>
                <a:cs typeface="+mn-lt"/>
              </a:endParaRPr>
            </a:p>
            <a:p>
              <a:r>
                <a:rPr lang="en-US" sz="1200" err="1">
                  <a:solidFill>
                    <a:schemeClr val="tx1"/>
                  </a:solidFill>
                  <a:ea typeface="+mn-lt"/>
                  <a:cs typeface="+mn-lt"/>
                </a:rPr>
                <a:t>Type: Footwear</a:t>
              </a:r>
              <a:endParaRPr lang="en-US" sz="1200">
                <a:solidFill>
                  <a:schemeClr val="tx1"/>
                </a:solidFill>
                <a:ea typeface="+mn-lt"/>
                <a:cs typeface="+mn-lt"/>
              </a:endParaRPr>
            </a:p>
            <a:p>
              <a:r>
                <a:rPr lang="en-US" sz="1200">
                  <a:solidFill>
                    <a:schemeClr val="tx1"/>
                  </a:solidFill>
                  <a:ea typeface="+mn-lt"/>
                  <a:cs typeface="+mn-lt"/>
                </a:rPr>
                <a:t>Description: The </a:t>
              </a:r>
              <a:r>
                <a:rPr lang="en-US" sz="1200" err="1">
                  <a:solidFill>
                    <a:schemeClr val="tx1"/>
                  </a:solidFill>
                  <a:ea typeface="+mn-lt"/>
                  <a:cs typeface="+mn-lt"/>
                </a:rPr>
                <a:t>Trek Extreme hiking shoes by Raptor Elite are built to ensure any trail.</a:t>
              </a:r>
              <a:endParaRPr lang="en-US" sz="1200">
                <a:solidFill>
                  <a:schemeClr val="tx1"/>
                </a:solidFill>
                <a:ea typeface="+mn-lt"/>
                <a:cs typeface="+mn-lt"/>
              </a:endParaRPr>
            </a:p>
            <a:p>
              <a:r>
                <a:rPr lang="en-US" sz="1200">
                  <a:solidFill>
                    <a:schemeClr val="tx1"/>
                  </a:solidFill>
                  <a:ea typeface="+mn-lt"/>
                  <a:cs typeface="+mn-lt"/>
                </a:rPr>
                <a:t>…</a:t>
              </a:r>
            </a:p>
          </p:txBody>
        </p:sp>
      </p:grpSp>
      <p:grpSp>
        <p:nvGrpSpPr>
          <p:cNvPr id="46" name="Group 45">
            <a:extLst>
              <a:ext uri="{FF2B5EF4-FFF2-40B4-BE49-F238E27FC236}">
                <a16:creationId xmlns:a16="http://schemas.microsoft.com/office/drawing/2014/main" id="{8CACB1BD-64A6-BDA4-DE43-8B160F80AC51}"/>
              </a:ext>
            </a:extLst>
          </p:cNvPr>
          <p:cNvGrpSpPr/>
          <p:nvPr/>
        </p:nvGrpSpPr>
        <p:grpSpPr>
          <a:xfrm>
            <a:off x="1659764" y="4052074"/>
            <a:ext cx="3145875" cy="2169879"/>
            <a:chOff x="1659764" y="4052074"/>
            <a:chExt cx="3145875" cy="2169879"/>
          </a:xfrm>
        </p:grpSpPr>
        <p:sp>
          <p:nvSpPr>
            <p:cNvPr id="47" name="Arrow: Right 8">
              <a:extLst>
                <a:ext uri="{FF2B5EF4-FFF2-40B4-BE49-F238E27FC236}">
                  <a16:creationId xmlns:a16="http://schemas.microsoft.com/office/drawing/2014/main" id="{CD7855C8-7765-729E-9B5D-90F886F81104}"/>
                </a:ext>
              </a:extLst>
            </p:cNvPr>
            <p:cNvSpPr/>
            <p:nvPr/>
          </p:nvSpPr>
          <p:spPr bwMode="auto">
            <a:xfrm>
              <a:off x="1659764" y="4444116"/>
              <a:ext cx="710070" cy="300790"/>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2">
              <a:extLst>
                <a:ext uri="{FF2B5EF4-FFF2-40B4-BE49-F238E27FC236}">
                  <a16:creationId xmlns:a16="http://schemas.microsoft.com/office/drawing/2014/main" id="{114C22DD-1CCD-6A8C-1B58-70E920BD1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9979" y="4052074"/>
              <a:ext cx="937363" cy="991286"/>
            </a:xfrm>
            <a:prstGeom prst="rect">
              <a:avLst/>
            </a:prstGeom>
          </p:spPr>
        </p:pic>
        <p:sp>
          <p:nvSpPr>
            <p:cNvPr id="49" name="TextBox 7">
              <a:extLst>
                <a:ext uri="{FF2B5EF4-FFF2-40B4-BE49-F238E27FC236}">
                  <a16:creationId xmlns:a16="http://schemas.microsoft.com/office/drawing/2014/main" id="{CF6ACFA1-8B96-1F17-A518-9FF2542003BF}"/>
                </a:ext>
              </a:extLst>
            </p:cNvPr>
            <p:cNvSpPr txBox="1"/>
            <p:nvPr/>
          </p:nvSpPr>
          <p:spPr>
            <a:xfrm>
              <a:off x="3438286" y="4787398"/>
              <a:ext cx="1367353" cy="184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mountain trail shoe</a:t>
              </a:r>
            </a:p>
          </p:txBody>
        </p:sp>
        <p:sp>
          <p:nvSpPr>
            <p:cNvPr id="50" name="Text Placeholder 5">
              <a:extLst>
                <a:ext uri="{FF2B5EF4-FFF2-40B4-BE49-F238E27FC236}">
                  <a16:creationId xmlns:a16="http://schemas.microsoft.com/office/drawing/2014/main" id="{E80D063C-B12D-CF70-CDA9-88F4810637C7}"/>
                </a:ext>
              </a:extLst>
            </p:cNvPr>
            <p:cNvSpPr txBox="1">
              <a:spLocks/>
            </p:cNvSpPr>
            <p:nvPr/>
          </p:nvSpPr>
          <p:spPr>
            <a:xfrm>
              <a:off x="2083485"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grpSp>
    </p:spTree>
    <p:extLst>
      <p:ext uri="{BB962C8B-B14F-4D97-AF65-F5344CB8AC3E}">
        <p14:creationId xmlns:p14="http://schemas.microsoft.com/office/powerpoint/2010/main" val="2266244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A732-12A5-E1B0-B6A1-D5FE9C399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1768A-7AB9-42FC-8C3C-26189567AF34}"/>
              </a:ext>
            </a:extLst>
          </p:cNvPr>
          <p:cNvSpPr>
            <a:spLocks noGrp="1"/>
          </p:cNvSpPr>
          <p:nvPr>
            <p:ph type="title"/>
          </p:nvPr>
        </p:nvSpPr>
        <p:spPr/>
        <p:txBody>
          <a:bodyPr/>
          <a:lstStyle/>
          <a:p>
            <a:r>
              <a:rPr lang="en-US"/>
              <a:t>Advanced RAG (on PostgreSQL)</a:t>
            </a:r>
          </a:p>
        </p:txBody>
      </p:sp>
      <p:pic>
        <p:nvPicPr>
          <p:cNvPr id="3" name="Picture 2" descr="A screenshot of a chat&#10;&#10;Description automatically generated">
            <a:extLst>
              <a:ext uri="{FF2B5EF4-FFF2-40B4-BE49-F238E27FC236}">
                <a16:creationId xmlns:a16="http://schemas.microsoft.com/office/drawing/2014/main" id="{B5BD1EBD-9252-C361-EFE9-81FB25111D95}"/>
              </a:ext>
            </a:extLst>
          </p:cNvPr>
          <p:cNvPicPr>
            <a:picLocks noChangeAspect="1"/>
          </p:cNvPicPr>
          <p:nvPr/>
        </p:nvPicPr>
        <p:blipFill>
          <a:blip r:embed="rId2"/>
          <a:stretch>
            <a:fillRect/>
          </a:stretch>
        </p:blipFill>
        <p:spPr>
          <a:xfrm>
            <a:off x="455741" y="1316227"/>
            <a:ext cx="10450799" cy="5084573"/>
          </a:xfrm>
          <a:prstGeom prst="rect">
            <a:avLst/>
          </a:prstGeom>
          <a:ln>
            <a:solidFill>
              <a:schemeClr val="tx1"/>
            </a:solidFill>
          </a:ln>
        </p:spPr>
      </p:pic>
    </p:spTree>
    <p:extLst>
      <p:ext uri="{BB962C8B-B14F-4D97-AF65-F5344CB8AC3E}">
        <p14:creationId xmlns:p14="http://schemas.microsoft.com/office/powerpoint/2010/main" val="165314855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BF15BD-001C-49B3-9A01-B39DEDA47564}"/>
              </a:ext>
            </a:extLst>
          </p:cNvPr>
          <p:cNvSpPr>
            <a:spLocks noGrp="1"/>
          </p:cNvSpPr>
          <p:nvPr>
            <p:ph type="title"/>
          </p:nvPr>
        </p:nvSpPr>
        <p:spPr/>
        <p:txBody>
          <a:bodyPr/>
          <a:lstStyle/>
          <a:p>
            <a:r>
              <a:rPr lang="en-US"/>
              <a:t>Agenda</a:t>
            </a:r>
          </a:p>
        </p:txBody>
      </p:sp>
      <p:sp>
        <p:nvSpPr>
          <p:cNvPr id="7" name="Text Placeholder 6">
            <a:extLst>
              <a:ext uri="{FF2B5EF4-FFF2-40B4-BE49-F238E27FC236}">
                <a16:creationId xmlns:a16="http://schemas.microsoft.com/office/drawing/2014/main" id="{61F6BD0B-C4D8-42DE-A3A7-50D8219CE639}"/>
              </a:ext>
            </a:extLst>
          </p:cNvPr>
          <p:cNvSpPr>
            <a:spLocks noGrp="1"/>
          </p:cNvSpPr>
          <p:nvPr>
            <p:ph type="body" sz="quarter" idx="11"/>
          </p:nvPr>
        </p:nvSpPr>
        <p:spPr>
          <a:xfrm>
            <a:off x="4356100" y="2309812"/>
            <a:ext cx="7253288" cy="1618905"/>
          </a:xfrm>
        </p:spPr>
        <p:txBody>
          <a:bodyPr/>
          <a:lstStyle/>
          <a:p>
            <a:r>
              <a:rPr lang="en-US"/>
              <a:t>Simple RAG with PostgreSQL</a:t>
            </a:r>
          </a:p>
          <a:p>
            <a:r>
              <a:rPr lang="en-US"/>
              <a:t>RAG with Azure PostgreSQL solution</a:t>
            </a:r>
          </a:p>
          <a:p>
            <a:r>
              <a:rPr lang="en-US"/>
              <a:t>AI extensions for Azure PostgreSQL</a:t>
            </a:r>
          </a:p>
        </p:txBody>
      </p:sp>
    </p:spTree>
    <p:extLst>
      <p:ext uri="{BB962C8B-B14F-4D97-AF65-F5344CB8AC3E}">
        <p14:creationId xmlns:p14="http://schemas.microsoft.com/office/powerpoint/2010/main" val="41003051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50F4-A750-D4C8-3508-29C9F4FA9D07}"/>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9AF2A5F-8BDB-D6A2-9390-4EF5D3467B67}"/>
              </a:ext>
            </a:extLst>
          </p:cNvPr>
          <p:cNvSpPr/>
          <p:nvPr/>
        </p:nvSpPr>
        <p:spPr>
          <a:xfrm>
            <a:off x="7659663" y="3469968"/>
            <a:ext cx="3535005" cy="2218174"/>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A4C-3E76-B262-0E9B-D94B5A83BF4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Query rewriting with function calling</a:t>
            </a:r>
            <a:endParaRPr lang="en-US">
              <a:latin typeface="Segoe UI Semibold" panose="020B0702040204020203" pitchFamily="34" charset="0"/>
              <a:cs typeface="Segoe UI Semibold" panose="020B0702040204020203" pitchFamily="34" charset="0"/>
            </a:endParaRPr>
          </a:p>
        </p:txBody>
      </p:sp>
      <p:sp>
        <p:nvSpPr>
          <p:cNvPr id="17" name="Arrow: Right 8">
            <a:extLst>
              <a:ext uri="{FF2B5EF4-FFF2-40B4-BE49-F238E27FC236}">
                <a16:creationId xmlns:a16="http://schemas.microsoft.com/office/drawing/2014/main" id="{10075DD5-CC33-1F8B-61D1-6C20D550FC7E}"/>
              </a:ext>
            </a:extLst>
          </p:cNvPr>
          <p:cNvSpPr/>
          <p:nvPr/>
        </p:nvSpPr>
        <p:spPr bwMode="auto">
          <a:xfrm>
            <a:off x="1998007" y="4117995"/>
            <a:ext cx="184544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034B5-60BA-4B1E-BED3-D32ED7904878}"/>
              </a:ext>
            </a:extLst>
          </p:cNvPr>
          <p:cNvGrpSpPr/>
          <p:nvPr/>
        </p:nvGrpSpPr>
        <p:grpSpPr>
          <a:xfrm>
            <a:off x="78760" y="2318081"/>
            <a:ext cx="3697897" cy="3666982"/>
            <a:chOff x="68821" y="2415537"/>
            <a:chExt cx="3697897" cy="3666982"/>
          </a:xfrm>
        </p:grpSpPr>
        <p:pic>
          <p:nvPicPr>
            <p:cNvPr id="32" name="Graphic 13">
              <a:extLst>
                <a:ext uri="{FF2B5EF4-FFF2-40B4-BE49-F238E27FC236}">
                  <a16:creationId xmlns:a16="http://schemas.microsoft.com/office/drawing/2014/main" id="{E4EEC0C7-C0D8-6B6C-784B-F74BC4C66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465" y="3433875"/>
              <a:ext cx="1477321" cy="1530271"/>
            </a:xfrm>
            <a:prstGeom prst="rect">
              <a:avLst/>
            </a:prstGeom>
          </p:spPr>
        </p:pic>
        <p:sp>
          <p:nvSpPr>
            <p:cNvPr id="33" name="Text Placeholder 5">
              <a:extLst>
                <a:ext uri="{FF2B5EF4-FFF2-40B4-BE49-F238E27FC236}">
                  <a16:creationId xmlns:a16="http://schemas.microsoft.com/office/drawing/2014/main" id="{18A95685-F326-A1FA-F599-592DB3759C71}"/>
                </a:ext>
              </a:extLst>
            </p:cNvPr>
            <p:cNvSpPr txBox="1">
              <a:spLocks/>
            </p:cNvSpPr>
            <p:nvPr/>
          </p:nvSpPr>
          <p:spPr>
            <a:xfrm>
              <a:off x="68821" y="5072208"/>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4" name="Group 33">
              <a:extLst>
                <a:ext uri="{FF2B5EF4-FFF2-40B4-BE49-F238E27FC236}">
                  <a16:creationId xmlns:a16="http://schemas.microsoft.com/office/drawing/2014/main" id="{025F4F44-4045-59F0-7CB9-1C5F21FE54C8}"/>
                </a:ext>
              </a:extLst>
            </p:cNvPr>
            <p:cNvGrpSpPr/>
            <p:nvPr/>
          </p:nvGrpSpPr>
          <p:grpSpPr>
            <a:xfrm>
              <a:off x="305871" y="2415537"/>
              <a:ext cx="3460847" cy="919988"/>
              <a:chOff x="521530" y="4435115"/>
              <a:chExt cx="5425157" cy="1476127"/>
            </a:xfrm>
          </p:grpSpPr>
          <p:sp>
            <p:nvSpPr>
              <p:cNvPr id="35" name="Speech Bubble: Rectangle with Corners Rounded 7">
                <a:extLst>
                  <a:ext uri="{FF2B5EF4-FFF2-40B4-BE49-F238E27FC236}">
                    <a16:creationId xmlns:a16="http://schemas.microsoft.com/office/drawing/2014/main" id="{4A0822C0-5B43-12D0-5EAA-F87EBA623C9A}"/>
                  </a:ext>
                </a:extLst>
              </p:cNvPr>
              <p:cNvSpPr/>
              <p:nvPr/>
            </p:nvSpPr>
            <p:spPr bwMode="auto">
              <a:xfrm>
                <a:off x="521530" y="4435115"/>
                <a:ext cx="5425157" cy="1241403"/>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68E64544-9A86-ADA9-06B1-9AD60E02351F}"/>
                  </a:ext>
                </a:extLst>
              </p:cNvPr>
              <p:cNvSpPr txBox="1">
                <a:spLocks/>
              </p:cNvSpPr>
              <p:nvPr/>
            </p:nvSpPr>
            <p:spPr>
              <a:xfrm>
                <a:off x="672027" y="4459236"/>
                <a:ext cx="5239178" cy="145200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pic>
        <p:nvPicPr>
          <p:cNvPr id="12" name="Graphic 2">
            <a:extLst>
              <a:ext uri="{FF2B5EF4-FFF2-40B4-BE49-F238E27FC236}">
                <a16:creationId xmlns:a16="http://schemas.microsoft.com/office/drawing/2014/main" id="{0EBAB39B-B5AA-3A8E-2E97-B74BE6BBD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7030" y="2811064"/>
            <a:ext cx="1627908" cy="1721555"/>
          </a:xfrm>
          <a:prstGeom prst="rect">
            <a:avLst/>
          </a:prstGeom>
        </p:spPr>
      </p:pic>
      <p:sp>
        <p:nvSpPr>
          <p:cNvPr id="19" name="Text Placeholder 5">
            <a:extLst>
              <a:ext uri="{FF2B5EF4-FFF2-40B4-BE49-F238E27FC236}">
                <a16:creationId xmlns:a16="http://schemas.microsoft.com/office/drawing/2014/main" id="{4A31736E-9E08-E406-C715-1772B4AD16B2}"/>
              </a:ext>
            </a:extLst>
          </p:cNvPr>
          <p:cNvSpPr txBox="1">
            <a:spLocks/>
          </p:cNvSpPr>
          <p:nvPr/>
        </p:nvSpPr>
        <p:spPr>
          <a:xfrm>
            <a:off x="3843072" y="4579055"/>
            <a:ext cx="1791866"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 with function calling</a:t>
            </a:r>
            <a:endParaRPr lang="en-US" sz="2000">
              <a:cs typeface="Arial"/>
            </a:endParaRPr>
          </a:p>
        </p:txBody>
      </p:sp>
      <p:sp>
        <p:nvSpPr>
          <p:cNvPr id="20" name="TextBox 19">
            <a:extLst>
              <a:ext uri="{FF2B5EF4-FFF2-40B4-BE49-F238E27FC236}">
                <a16:creationId xmlns:a16="http://schemas.microsoft.com/office/drawing/2014/main" id="{D9E514D4-06D0-130A-5230-C1BBE3A9FC08}"/>
              </a:ext>
            </a:extLst>
          </p:cNvPr>
          <p:cNvSpPr txBox="1"/>
          <p:nvPr/>
        </p:nvSpPr>
        <p:spPr>
          <a:xfrm>
            <a:off x="7795734" y="3563392"/>
            <a:ext cx="3262862" cy="2031325"/>
          </a:xfrm>
          <a:prstGeom prst="rect">
            <a:avLst/>
          </a:prstGeom>
          <a:noFill/>
        </p:spPr>
        <p:txBody>
          <a:bodyPr wrap="square">
            <a:spAutoFit/>
          </a:bodyPr>
          <a:lstStyle/>
          <a:p>
            <a:r>
              <a:rPr lang="en-US" b="0" err="1">
                <a:solidFill>
                  <a:schemeClr val="bg1"/>
                </a:solidFill>
                <a:effectLst/>
                <a:latin typeface="Menlo" panose="020B0609030804020204" pitchFamily="49" charset="0"/>
              </a:rPr>
              <a:t>search_database</a:t>
            </a:r>
            <a:r>
              <a:rPr lang="en-US" b="0">
                <a:solidFill>
                  <a:schemeClr val="bg1"/>
                </a:solidFill>
                <a:effectLst/>
                <a:latin typeface="Menlo" panose="020B0609030804020204" pitchFamily="49" charset="0"/>
              </a:rPr>
              <a: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a:t>
            </a:r>
            <a:r>
              <a:rPr lang="en-US" b="0" err="1">
                <a:solidFill>
                  <a:schemeClr val="bg1"/>
                </a:solidFill>
                <a:effectLst/>
                <a:latin typeface="Menlo" panose="020B0609030804020204" pitchFamily="49" charset="0"/>
              </a:rPr>
              <a:t>climbing_gear</a:t>
            </a:r>
            <a:r>
              <a:rPr lang="en-US" b="0">
                <a:solidFill>
                  <a:schemeClr val="bg1"/>
                </a:solidFill>
                <a:effectLst/>
                <a:latin typeface="Menlo" panose="020B0609030804020204" pitchFamily="49" charset="0"/>
              </a:rPr>
              <a:t>"</a:t>
            </a:r>
            <a:r>
              <a:rPr lang="en-US">
                <a:solidFill>
                  <a:schemeClr val="bg1"/>
                </a:solidFill>
                <a:latin typeface="Menlo" panose="020B0609030804020204" pitchFamily="49" charset="0"/>
              </a:rPr>
              <a:t>,</a:t>
            </a:r>
          </a:p>
          <a:p>
            <a:r>
              <a:rPr lang="en-US" b="0">
                <a:solidFill>
                  <a:schemeClr val="bg1"/>
                </a:solidFill>
                <a:effectLst/>
                <a:latin typeface="Menlo" panose="020B0609030804020204" pitchFamily="49" charset="0"/>
              </a:rPr>
              <a:t>  </a:t>
            </a:r>
            <a:r>
              <a:rPr lang="en-US">
                <a:solidFill>
                  <a:schemeClr val="bg1"/>
                </a:solidFill>
                <a:latin typeface="Menlo" panose="020B0609030804020204" pitchFamily="49" charset="0"/>
              </a:rPr>
              <a:t>{"column": "price",</a:t>
            </a:r>
          </a:p>
          <a:p>
            <a:r>
              <a:rPr lang="en-US" b="0">
                <a:solidFill>
                  <a:schemeClr val="bg1"/>
                </a:solidFill>
                <a:effectLst/>
                <a:latin typeface="Menlo" panose="020B0609030804020204" pitchFamily="49" charset="0"/>
              </a:rPr>
              <a:t>   "operator" : "&lt;",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"value" </a:t>
            </a:r>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"30"</a:t>
            </a:r>
          </a:p>
          <a:p>
            <a:r>
              <a:rPr lang="en-US">
                <a:solidFill>
                  <a:schemeClr val="bg1"/>
                </a:solidFill>
                <a:latin typeface="Menlo" panose="020B0609030804020204" pitchFamily="49" charset="0"/>
              </a:rPr>
              <a:t>  }</a:t>
            </a:r>
            <a:endParaRPr lang="en-US" b="0">
              <a:solidFill>
                <a:schemeClr val="bg1"/>
              </a:solidFill>
              <a:effectLst/>
              <a:latin typeface="Menlo" panose="020B0609030804020204" pitchFamily="49" charset="0"/>
            </a:endParaRPr>
          </a:p>
          <a:p>
            <a:r>
              <a:rPr lang="en-US" b="0">
                <a:solidFill>
                  <a:schemeClr val="bg1"/>
                </a:solidFill>
                <a:effectLst/>
                <a:latin typeface="Menlo" panose="020B0609030804020204" pitchFamily="49" charset="0"/>
              </a:rPr>
              <a:t>)</a:t>
            </a:r>
          </a:p>
        </p:txBody>
      </p:sp>
      <p:sp>
        <p:nvSpPr>
          <p:cNvPr id="37" name="Arrow: Right 8">
            <a:extLst>
              <a:ext uri="{FF2B5EF4-FFF2-40B4-BE49-F238E27FC236}">
                <a16:creationId xmlns:a16="http://schemas.microsoft.com/office/drawing/2014/main" id="{A3663BB3-ACD4-407B-312B-43DCB002354F}"/>
              </a:ext>
            </a:extLst>
          </p:cNvPr>
          <p:cNvSpPr/>
          <p:nvPr/>
        </p:nvSpPr>
        <p:spPr bwMode="auto">
          <a:xfrm>
            <a:off x="5784503" y="4117995"/>
            <a:ext cx="162790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3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5BC43-AA41-5103-29DE-464F3A450B6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89225B4-0988-CB37-1FC8-A5BCAEC616AC}"/>
              </a:ext>
            </a:extLst>
          </p:cNvPr>
          <p:cNvSpPr>
            <a:spLocks noGrp="1"/>
          </p:cNvSpPr>
          <p:nvPr>
            <p:ph type="title"/>
          </p:nvPr>
        </p:nvSpPr>
        <p:spPr>
          <a:xfrm>
            <a:off x="588263" y="457200"/>
            <a:ext cx="11533268" cy="553998"/>
          </a:xfrm>
        </p:spPr>
        <p:txBody>
          <a:bodyPr/>
          <a:lstStyle/>
          <a:p>
            <a:r>
              <a:rPr lang="en-US"/>
              <a:t>Advanced RAG with query rewriting via function calling</a:t>
            </a:r>
          </a:p>
        </p:txBody>
      </p:sp>
      <p:sp>
        <p:nvSpPr>
          <p:cNvPr id="5" name="Text Placeholder 5">
            <a:extLst>
              <a:ext uri="{FF2B5EF4-FFF2-40B4-BE49-F238E27FC236}">
                <a16:creationId xmlns:a16="http://schemas.microsoft.com/office/drawing/2014/main" id="{D72E31EE-E64A-C846-524D-BE3E8A2EB21E}"/>
              </a:ext>
            </a:extLst>
          </p:cNvPr>
          <p:cNvSpPr txBox="1">
            <a:spLocks/>
          </p:cNvSpPr>
          <p:nvPr/>
        </p:nvSpPr>
        <p:spPr>
          <a:xfrm>
            <a:off x="8333119" y="4951304"/>
            <a:ext cx="1431612"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LLM</a:t>
            </a:r>
            <a:endParaRPr lang="en-US" sz="2000">
              <a:cs typeface="Arial"/>
            </a:endParaRPr>
          </a:p>
        </p:txBody>
      </p:sp>
      <p:pic>
        <p:nvPicPr>
          <p:cNvPr id="7" name="Graphic 2">
            <a:extLst>
              <a:ext uri="{FF2B5EF4-FFF2-40B4-BE49-F238E27FC236}">
                <a16:creationId xmlns:a16="http://schemas.microsoft.com/office/drawing/2014/main" id="{D6688C91-4B49-3A0E-0B84-682031E89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5437" y="3623704"/>
            <a:ext cx="1200395" cy="1269449"/>
          </a:xfrm>
          <a:prstGeom prst="rect">
            <a:avLst/>
          </a:prstGeom>
        </p:spPr>
      </p:pic>
      <p:sp>
        <p:nvSpPr>
          <p:cNvPr id="8" name="Arrow: Right 10">
            <a:extLst>
              <a:ext uri="{FF2B5EF4-FFF2-40B4-BE49-F238E27FC236}">
                <a16:creationId xmlns:a16="http://schemas.microsoft.com/office/drawing/2014/main" id="{4376C15B-B26B-E250-7BDB-543B17FCED5E}"/>
              </a:ext>
            </a:extLst>
          </p:cNvPr>
          <p:cNvSpPr/>
          <p:nvPr/>
        </p:nvSpPr>
        <p:spPr bwMode="auto">
          <a:xfrm>
            <a:off x="7175468" y="4251061"/>
            <a:ext cx="100643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D19B61A-1B64-677B-F421-2721E65BE79D}"/>
              </a:ext>
            </a:extLst>
          </p:cNvPr>
          <p:cNvGrpSpPr/>
          <p:nvPr/>
        </p:nvGrpSpPr>
        <p:grpSpPr>
          <a:xfrm>
            <a:off x="8566068" y="1597687"/>
            <a:ext cx="3480724" cy="1420601"/>
            <a:chOff x="19036329" y="2713254"/>
            <a:chExt cx="5090699" cy="2716376"/>
          </a:xfrm>
        </p:grpSpPr>
        <p:sp>
          <p:nvSpPr>
            <p:cNvPr id="11" name="Speech Bubble: Rectangle with Corners Rounded 18">
              <a:extLst>
                <a:ext uri="{FF2B5EF4-FFF2-40B4-BE49-F238E27FC236}">
                  <a16:creationId xmlns:a16="http://schemas.microsoft.com/office/drawing/2014/main" id="{F5169F94-54CB-DE62-13E9-B3F5071E5DA7}"/>
                </a:ext>
              </a:extLst>
            </p:cNvPr>
            <p:cNvSpPr/>
            <p:nvPr/>
          </p:nvSpPr>
          <p:spPr bwMode="auto">
            <a:xfrm>
              <a:off x="19036329" y="2713254"/>
              <a:ext cx="5090699" cy="2716376"/>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2">
              <a:extLst>
                <a:ext uri="{FF2B5EF4-FFF2-40B4-BE49-F238E27FC236}">
                  <a16:creationId xmlns:a16="http://schemas.microsoft.com/office/drawing/2014/main" id="{F21D77B1-E4F0-C26C-246C-039A4218F786}"/>
                </a:ext>
              </a:extLst>
            </p:cNvPr>
            <p:cNvSpPr txBox="1"/>
            <p:nvPr/>
          </p:nvSpPr>
          <p:spPr>
            <a:xfrm>
              <a:off x="19231587" y="2980539"/>
              <a:ext cx="4751734" cy="211863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We offer 2 climbing bags for your budget:</a:t>
              </a:r>
            </a:p>
            <a:p>
              <a:r>
                <a:rPr lang="en-US" sz="1800" err="1">
                  <a:latin typeface="Segoe UI"/>
                  <a:ea typeface="Menlo"/>
                  <a:cs typeface="Menlo"/>
                </a:rPr>
                <a:t>SummitStone</a:t>
              </a:r>
              <a:r>
                <a:rPr lang="en-US" sz="1800">
                  <a:latin typeface="Segoe UI"/>
                  <a:ea typeface="Menlo"/>
                  <a:cs typeface="Menlo"/>
                </a:rPr>
                <a:t> Chalk Bag</a:t>
              </a:r>
              <a:r>
                <a:rPr lang="en-US" sz="1800" baseline="30000">
                  <a:latin typeface="Segoe UI"/>
                  <a:ea typeface="Menlo"/>
                  <a:cs typeface="Menlo"/>
                </a:rPr>
                <a:t> 1</a:t>
              </a:r>
            </a:p>
            <a:p>
              <a:r>
                <a:rPr lang="en-US" sz="1800">
                  <a:latin typeface="Segoe UI"/>
                  <a:ea typeface="Menlo"/>
                  <a:cs typeface="Menlo"/>
                </a:rPr>
                <a:t>Guardian Blue Chalk Bag</a:t>
              </a:r>
              <a:r>
                <a:rPr lang="en-US" sz="1800" baseline="30000">
                  <a:latin typeface="Segoe UI"/>
                  <a:ea typeface="Menlo"/>
                  <a:cs typeface="Menlo"/>
                </a:rPr>
                <a:t> 2</a:t>
              </a:r>
            </a:p>
          </p:txBody>
        </p:sp>
      </p:grpSp>
      <p:pic>
        <p:nvPicPr>
          <p:cNvPr id="13" name="Graphic 14">
            <a:extLst>
              <a:ext uri="{FF2B5EF4-FFF2-40B4-BE49-F238E27FC236}">
                <a16:creationId xmlns:a16="http://schemas.microsoft.com/office/drawing/2014/main" id="{369514DD-7E63-5D01-096B-8CC606277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4071" y="3143619"/>
            <a:ext cx="1537460" cy="1617942"/>
          </a:xfrm>
          <a:prstGeom prst="rect">
            <a:avLst/>
          </a:prstGeom>
        </p:spPr>
      </p:pic>
      <p:sp>
        <p:nvSpPr>
          <p:cNvPr id="14" name="Arrow: Right 17">
            <a:extLst>
              <a:ext uri="{FF2B5EF4-FFF2-40B4-BE49-F238E27FC236}">
                <a16:creationId xmlns:a16="http://schemas.microsoft.com/office/drawing/2014/main" id="{87CF864F-842D-3624-180C-13804D4FF5B2}"/>
              </a:ext>
            </a:extLst>
          </p:cNvPr>
          <p:cNvSpPr/>
          <p:nvPr/>
        </p:nvSpPr>
        <p:spPr bwMode="auto">
          <a:xfrm>
            <a:off x="9741747" y="420441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CBCF9215-CA0E-C9E7-F7C8-BB9FDC164761}"/>
              </a:ext>
            </a:extLst>
          </p:cNvPr>
          <p:cNvGrpSpPr/>
          <p:nvPr/>
        </p:nvGrpSpPr>
        <p:grpSpPr>
          <a:xfrm>
            <a:off x="135954" y="2275114"/>
            <a:ext cx="2461703" cy="3251480"/>
            <a:chOff x="126015" y="2372570"/>
            <a:chExt cx="2461703" cy="3251480"/>
          </a:xfrm>
        </p:grpSpPr>
        <p:pic>
          <p:nvPicPr>
            <p:cNvPr id="16" name="Graphic 13">
              <a:extLst>
                <a:ext uri="{FF2B5EF4-FFF2-40B4-BE49-F238E27FC236}">
                  <a16:creationId xmlns:a16="http://schemas.microsoft.com/office/drawing/2014/main" id="{FFD345C0-0F5B-7D7C-073E-A05C563B0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374" y="3731025"/>
              <a:ext cx="1060063" cy="1098058"/>
            </a:xfrm>
            <a:prstGeom prst="rect">
              <a:avLst/>
            </a:prstGeom>
          </p:spPr>
        </p:pic>
        <p:sp>
          <p:nvSpPr>
            <p:cNvPr id="18" name="Text Placeholder 5">
              <a:extLst>
                <a:ext uri="{FF2B5EF4-FFF2-40B4-BE49-F238E27FC236}">
                  <a16:creationId xmlns:a16="http://schemas.microsoft.com/office/drawing/2014/main" id="{806CF00A-86BA-3204-1E6E-073E92B338FE}"/>
                </a:ext>
              </a:extLst>
            </p:cNvPr>
            <p:cNvSpPr txBox="1">
              <a:spLocks/>
            </p:cNvSpPr>
            <p:nvPr/>
          </p:nvSpPr>
          <p:spPr>
            <a:xfrm>
              <a:off x="126015" y="4922462"/>
              <a:ext cx="1404491" cy="7015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19" name="Group 18">
              <a:extLst>
                <a:ext uri="{FF2B5EF4-FFF2-40B4-BE49-F238E27FC236}">
                  <a16:creationId xmlns:a16="http://schemas.microsoft.com/office/drawing/2014/main" id="{C1208C7E-F337-F28E-A308-A8EEB51E93EB}"/>
                </a:ext>
              </a:extLst>
            </p:cNvPr>
            <p:cNvGrpSpPr/>
            <p:nvPr/>
          </p:nvGrpSpPr>
          <p:grpSpPr>
            <a:xfrm>
              <a:off x="201197" y="2372570"/>
              <a:ext cx="2386521" cy="1381821"/>
              <a:chOff x="357446" y="4366173"/>
              <a:chExt cx="3741065" cy="2217140"/>
            </a:xfrm>
          </p:grpSpPr>
          <p:sp>
            <p:nvSpPr>
              <p:cNvPr id="20" name="Speech Bubble: Rectangle with Corners Rounded 7">
                <a:extLst>
                  <a:ext uri="{FF2B5EF4-FFF2-40B4-BE49-F238E27FC236}">
                    <a16:creationId xmlns:a16="http://schemas.microsoft.com/office/drawing/2014/main" id="{E497A176-B3D5-5FB1-EEAB-5E6923688FC7}"/>
                  </a:ext>
                </a:extLst>
              </p:cNvPr>
              <p:cNvSpPr/>
              <p:nvPr/>
            </p:nvSpPr>
            <p:spPr bwMode="auto">
              <a:xfrm>
                <a:off x="357446" y="4366173"/>
                <a:ext cx="3677915" cy="1966611"/>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CF35322B-CCAF-324C-4708-59E2A2FAFDB5}"/>
                  </a:ext>
                </a:extLst>
              </p:cNvPr>
              <p:cNvSpPr txBox="1">
                <a:spLocks/>
              </p:cNvSpPr>
              <p:nvPr/>
            </p:nvSpPr>
            <p:spPr>
              <a:xfrm>
                <a:off x="420596" y="4456439"/>
                <a:ext cx="3677915" cy="212687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sp>
        <p:nvSpPr>
          <p:cNvPr id="26" name="TextBox 25">
            <a:extLst>
              <a:ext uri="{FF2B5EF4-FFF2-40B4-BE49-F238E27FC236}">
                <a16:creationId xmlns:a16="http://schemas.microsoft.com/office/drawing/2014/main" id="{F748B9D4-BADC-2DE8-E17C-E3D330DCF6E9}"/>
              </a:ext>
            </a:extLst>
          </p:cNvPr>
          <p:cNvSpPr txBox="1"/>
          <p:nvPr/>
        </p:nvSpPr>
        <p:spPr>
          <a:xfrm>
            <a:off x="7152162" y="3633569"/>
            <a:ext cx="1128878" cy="215443"/>
          </a:xfrm>
          <a:prstGeom prst="rect">
            <a:avLst/>
          </a:prstGeom>
          <a:noFill/>
        </p:spPr>
        <p:txBody>
          <a:bodyPr wrap="square">
            <a:spAutoFit/>
          </a:bodyPr>
          <a:lstStyle/>
          <a:p>
            <a:r>
              <a:rPr lang="en-US" sz="800"/>
              <a:t>“Do you sell…”</a:t>
            </a:r>
            <a:endParaRPr lang="en-US" sz="800">
              <a:solidFill>
                <a:schemeClr val="tx1"/>
              </a:solidFill>
              <a:ea typeface="+mn-lt"/>
              <a:cs typeface="+mn-lt"/>
            </a:endParaRPr>
          </a:p>
        </p:txBody>
      </p:sp>
      <p:sp>
        <p:nvSpPr>
          <p:cNvPr id="27" name="TextBox 7">
            <a:extLst>
              <a:ext uri="{FF2B5EF4-FFF2-40B4-BE49-F238E27FC236}">
                <a16:creationId xmlns:a16="http://schemas.microsoft.com/office/drawing/2014/main" id="{C6AE3805-CF01-FB84-0949-ED6534BBED0C}"/>
              </a:ext>
            </a:extLst>
          </p:cNvPr>
          <p:cNvSpPr txBox="1"/>
          <p:nvPr/>
        </p:nvSpPr>
        <p:spPr>
          <a:xfrm>
            <a:off x="7198974" y="4593165"/>
            <a:ext cx="1128878" cy="135421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800">
                <a:solidFill>
                  <a:schemeClr val="tx1"/>
                </a:solidFill>
                <a:ea typeface="+mn-lt"/>
                <a:cs typeface="+mn-lt"/>
              </a:rPr>
              <a:t>[12]: </a:t>
            </a:r>
          </a:p>
          <a:p>
            <a:r>
              <a:rPr lang="en-US" sz="800">
                <a:solidFill>
                  <a:schemeClr val="tx1"/>
                </a:solidFill>
                <a:ea typeface="+mn-lt"/>
                <a:cs typeface="+mn-lt"/>
              </a:rPr>
              <a:t>Name: </a:t>
            </a:r>
            <a:r>
              <a:rPr lang="en-US" sz="800" err="1">
                <a:solidFill>
                  <a:schemeClr val="tx1"/>
                </a:solidFill>
                <a:ea typeface="+mn-lt"/>
                <a:cs typeface="+mn-lt"/>
              </a:rPr>
              <a:t>SummitStone</a:t>
            </a:r>
            <a:r>
              <a:rPr lang="en-US" sz="800">
                <a:solidFill>
                  <a:schemeClr val="tx1"/>
                </a:solidFill>
                <a:ea typeface="+mn-lt"/>
                <a:cs typeface="+mn-lt"/>
              </a:rPr>
              <a:t> Chalk Bag Price:29.99</a:t>
            </a:r>
          </a:p>
          <a:p>
            <a:r>
              <a:rPr lang="en-US" sz="800" err="1">
                <a:solidFill>
                  <a:schemeClr val="tx1"/>
                </a:solidFill>
                <a:ea typeface="+mn-lt"/>
                <a:cs typeface="+mn-lt"/>
              </a:rPr>
              <a:t>Brand:Grolltex</a:t>
            </a:r>
            <a:endParaRPr lang="en-US" sz="800">
              <a:solidFill>
                <a:schemeClr val="tx1"/>
              </a:solidFill>
              <a:ea typeface="+mn-lt"/>
              <a:cs typeface="+mn-lt"/>
            </a:endParaRPr>
          </a:p>
          <a:p>
            <a:r>
              <a:rPr lang="en-US" sz="800" err="1">
                <a:solidFill>
                  <a:schemeClr val="tx1"/>
                </a:solidFill>
                <a:ea typeface="+mn-lt"/>
                <a:cs typeface="+mn-lt"/>
              </a:rPr>
              <a:t>Type:Climbing</a:t>
            </a:r>
            <a:endParaRPr lang="en-US" sz="800">
              <a:solidFill>
                <a:schemeClr val="tx1"/>
              </a:solidFill>
              <a:ea typeface="+mn-lt"/>
              <a:cs typeface="+mn-lt"/>
            </a:endParaRPr>
          </a:p>
          <a:p>
            <a:r>
              <a:rPr lang="en-US" sz="800">
                <a:solidFill>
                  <a:schemeClr val="tx1"/>
                </a:solidFill>
                <a:ea typeface="+mn-lt"/>
                <a:cs typeface="+mn-lt"/>
              </a:rPr>
              <a:t>Description: The </a:t>
            </a:r>
            <a:r>
              <a:rPr lang="en-US" sz="800" err="1">
                <a:solidFill>
                  <a:schemeClr val="tx1"/>
                </a:solidFill>
                <a:ea typeface="+mn-lt"/>
                <a:cs typeface="+mn-lt"/>
              </a:rPr>
              <a:t>SummitStone</a:t>
            </a:r>
            <a:r>
              <a:rPr lang="en-US" sz="800">
                <a:solidFill>
                  <a:schemeClr val="tx1"/>
                </a:solidFill>
                <a:ea typeface="+mn-lt"/>
                <a:cs typeface="+mn-lt"/>
              </a:rPr>
              <a:t> Chalk Bag in forest green is a must-have for climbers seeking adventure.</a:t>
            </a:r>
          </a:p>
          <a:p>
            <a:r>
              <a:rPr lang="en-US" sz="800">
                <a:solidFill>
                  <a:schemeClr val="tx1"/>
                </a:solidFill>
                <a:ea typeface="+mn-lt"/>
                <a:cs typeface="+mn-lt"/>
              </a:rPr>
              <a:t>…</a:t>
            </a:r>
          </a:p>
        </p:txBody>
      </p:sp>
      <p:pic>
        <p:nvPicPr>
          <p:cNvPr id="51" name="Graphic 3">
            <a:extLst>
              <a:ext uri="{FF2B5EF4-FFF2-40B4-BE49-F238E27FC236}">
                <a16:creationId xmlns:a16="http://schemas.microsoft.com/office/drawing/2014/main" id="{41676566-E46C-F2D6-854E-7B58293BA6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7819" y="3623704"/>
            <a:ext cx="1223583" cy="1424471"/>
          </a:xfrm>
          <a:prstGeom prst="rect">
            <a:avLst/>
          </a:prstGeom>
        </p:spPr>
      </p:pic>
      <p:sp>
        <p:nvSpPr>
          <p:cNvPr id="52" name="Arrow: Right 10">
            <a:extLst>
              <a:ext uri="{FF2B5EF4-FFF2-40B4-BE49-F238E27FC236}">
                <a16:creationId xmlns:a16="http://schemas.microsoft.com/office/drawing/2014/main" id="{2D26895D-F4B7-4B79-BA63-DF7828221996}"/>
              </a:ext>
            </a:extLst>
          </p:cNvPr>
          <p:cNvSpPr/>
          <p:nvPr/>
        </p:nvSpPr>
        <p:spPr bwMode="auto">
          <a:xfrm>
            <a:off x="2712054" y="3340267"/>
            <a:ext cx="55089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5">
            <a:extLst>
              <a:ext uri="{FF2B5EF4-FFF2-40B4-BE49-F238E27FC236}">
                <a16:creationId xmlns:a16="http://schemas.microsoft.com/office/drawing/2014/main" id="{B0F0BC32-A39F-5DB0-8E76-AF12B1F5F765}"/>
              </a:ext>
            </a:extLst>
          </p:cNvPr>
          <p:cNvSpPr txBox="1">
            <a:spLocks/>
          </p:cNvSpPr>
          <p:nvPr/>
        </p:nvSpPr>
        <p:spPr>
          <a:xfrm>
            <a:off x="5714288" y="4951304"/>
            <a:ext cx="1538041" cy="8431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p>
        </p:txBody>
      </p:sp>
      <p:sp>
        <p:nvSpPr>
          <p:cNvPr id="54" name="Arrow: Right 11">
            <a:extLst>
              <a:ext uri="{FF2B5EF4-FFF2-40B4-BE49-F238E27FC236}">
                <a16:creationId xmlns:a16="http://schemas.microsoft.com/office/drawing/2014/main" id="{C855FB09-4C01-8036-482E-63C98BA743E4}"/>
              </a:ext>
            </a:extLst>
          </p:cNvPr>
          <p:cNvSpPr/>
          <p:nvPr/>
        </p:nvSpPr>
        <p:spPr bwMode="auto">
          <a:xfrm>
            <a:off x="3198977" y="3749208"/>
            <a:ext cx="2700709"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B2B86070-3563-4B57-60B5-0A7D8FA98FC1}"/>
              </a:ext>
            </a:extLst>
          </p:cNvPr>
          <p:cNvSpPr txBox="1"/>
          <p:nvPr/>
        </p:nvSpPr>
        <p:spPr>
          <a:xfrm>
            <a:off x="3172783" y="3961119"/>
            <a:ext cx="1368670" cy="307777"/>
          </a:xfrm>
          <a:prstGeom prst="rect">
            <a:avLst/>
          </a:prstGeom>
          <a:noFill/>
        </p:spPr>
        <p:txBody>
          <a:bodyPr wrap="square">
            <a:spAutoFit/>
          </a:bodyPr>
          <a:lstStyle/>
          <a:p>
            <a:r>
              <a:rPr lang="en-US" sz="1400"/>
              <a:t>price &lt; 30</a:t>
            </a:r>
            <a:endParaRPr lang="en-US" sz="1400">
              <a:solidFill>
                <a:schemeClr val="tx1"/>
              </a:solidFill>
              <a:ea typeface="+mn-lt"/>
              <a:cs typeface="+mn-lt"/>
            </a:endParaRPr>
          </a:p>
        </p:txBody>
      </p:sp>
      <p:pic>
        <p:nvPicPr>
          <p:cNvPr id="56" name="Graphic 2">
            <a:extLst>
              <a:ext uri="{FF2B5EF4-FFF2-40B4-BE49-F238E27FC236}">
                <a16:creationId xmlns:a16="http://schemas.microsoft.com/office/drawing/2014/main" id="{2F61D9C2-9BF7-A0F0-FD44-340D6EAFC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6417" y="3810682"/>
            <a:ext cx="834604" cy="1030942"/>
          </a:xfrm>
          <a:prstGeom prst="rect">
            <a:avLst/>
          </a:prstGeom>
        </p:spPr>
      </p:pic>
      <p:sp>
        <p:nvSpPr>
          <p:cNvPr id="57" name="Text Placeholder 5">
            <a:extLst>
              <a:ext uri="{FF2B5EF4-FFF2-40B4-BE49-F238E27FC236}">
                <a16:creationId xmlns:a16="http://schemas.microsoft.com/office/drawing/2014/main" id="{6ADD0E77-571C-A46A-8A8C-11B42B977628}"/>
              </a:ext>
            </a:extLst>
          </p:cNvPr>
          <p:cNvSpPr txBox="1">
            <a:spLocks/>
          </p:cNvSpPr>
          <p:nvPr/>
        </p:nvSpPr>
        <p:spPr>
          <a:xfrm>
            <a:off x="2046897" y="4951304"/>
            <a:ext cx="1404491" cy="3310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LLM</a:t>
            </a:r>
          </a:p>
          <a:p>
            <a:pPr marL="0" indent="0" algn="ctr" defTabSz="1865484">
              <a:buNone/>
              <a:defRPr/>
            </a:pPr>
            <a:r>
              <a:rPr lang="en-US" sz="1800">
                <a:latin typeface="+mj-lt"/>
                <a:cs typeface="Segoe UI Semilight"/>
              </a:rPr>
              <a:t>with function calling</a:t>
            </a:r>
            <a:endParaRPr lang="en-US" sz="1800">
              <a:cs typeface="Arial"/>
            </a:endParaRPr>
          </a:p>
        </p:txBody>
      </p:sp>
      <p:sp>
        <p:nvSpPr>
          <p:cNvPr id="58" name="Arrow: Right 8">
            <a:extLst>
              <a:ext uri="{FF2B5EF4-FFF2-40B4-BE49-F238E27FC236}">
                <a16:creationId xmlns:a16="http://schemas.microsoft.com/office/drawing/2014/main" id="{69D80B40-723F-3BBE-FBF4-E970AF446F55}"/>
              </a:ext>
            </a:extLst>
          </p:cNvPr>
          <p:cNvSpPr/>
          <p:nvPr/>
        </p:nvSpPr>
        <p:spPr bwMode="auto">
          <a:xfrm>
            <a:off x="1391269" y="4295107"/>
            <a:ext cx="834604"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6BC7C60E-0B27-FC06-BFE1-8CEC492900AB}"/>
              </a:ext>
            </a:extLst>
          </p:cNvPr>
          <p:cNvSpPr txBox="1"/>
          <p:nvPr/>
        </p:nvSpPr>
        <p:spPr>
          <a:xfrm>
            <a:off x="1334915" y="4584034"/>
            <a:ext cx="1023578" cy="246221"/>
          </a:xfrm>
          <a:prstGeom prst="rect">
            <a:avLst/>
          </a:prstGeom>
          <a:noFill/>
        </p:spPr>
        <p:txBody>
          <a:bodyPr wrap="square">
            <a:spAutoFit/>
          </a:bodyPr>
          <a:lstStyle/>
          <a:p>
            <a:r>
              <a:rPr lang="en-US" sz="1000"/>
              <a:t>“Do you sell…”</a:t>
            </a:r>
            <a:endParaRPr lang="en-US" sz="1000">
              <a:solidFill>
                <a:schemeClr val="tx1"/>
              </a:solidFill>
              <a:ea typeface="+mn-lt"/>
              <a:cs typeface="+mn-lt"/>
            </a:endParaRPr>
          </a:p>
        </p:txBody>
      </p:sp>
      <p:sp>
        <p:nvSpPr>
          <p:cNvPr id="60" name="Arrow: Right 11">
            <a:extLst>
              <a:ext uri="{FF2B5EF4-FFF2-40B4-BE49-F238E27FC236}">
                <a16:creationId xmlns:a16="http://schemas.microsoft.com/office/drawing/2014/main" id="{01E95009-4866-88F3-CFE3-96FF2FE0FE04}"/>
              </a:ext>
            </a:extLst>
          </p:cNvPr>
          <p:cNvSpPr/>
          <p:nvPr/>
        </p:nvSpPr>
        <p:spPr bwMode="auto">
          <a:xfrm>
            <a:off x="3246093" y="4293625"/>
            <a:ext cx="2653593"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a:extLst>
              <a:ext uri="{FF2B5EF4-FFF2-40B4-BE49-F238E27FC236}">
                <a16:creationId xmlns:a16="http://schemas.microsoft.com/office/drawing/2014/main" id="{F367034E-0996-CADF-9099-6FE7C10382D6}"/>
              </a:ext>
            </a:extLst>
          </p:cNvPr>
          <p:cNvSpPr txBox="1"/>
          <p:nvPr/>
        </p:nvSpPr>
        <p:spPr>
          <a:xfrm>
            <a:off x="3138632" y="4578784"/>
            <a:ext cx="1402821" cy="307777"/>
          </a:xfrm>
          <a:prstGeom prst="rect">
            <a:avLst/>
          </a:prstGeom>
          <a:noFill/>
        </p:spPr>
        <p:txBody>
          <a:bodyPr wrap="square">
            <a:spAutoFit/>
          </a:bodyPr>
          <a:lstStyle/>
          <a:p>
            <a:r>
              <a:rPr lang="en-US" sz="1400"/>
              <a:t>“climbing gear”</a:t>
            </a:r>
            <a:endParaRPr lang="en-US" sz="1400">
              <a:solidFill>
                <a:schemeClr val="tx1"/>
              </a:solidFill>
              <a:ea typeface="+mn-lt"/>
              <a:cs typeface="+mn-lt"/>
            </a:endParaRPr>
          </a:p>
        </p:txBody>
      </p:sp>
    </p:spTree>
    <p:extLst>
      <p:ext uri="{BB962C8B-B14F-4D97-AF65-F5344CB8AC3E}">
        <p14:creationId xmlns:p14="http://schemas.microsoft.com/office/powerpoint/2010/main" val="128184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F5572-92C1-9BBF-584F-BC78296884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623346-92C9-FE38-623D-6AC79B662BA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Code walkthrough</a:t>
            </a:r>
            <a:endParaRPr lang="en-US">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A5679E13-FA7E-F6DD-D979-40760AE1EA48}"/>
              </a:ext>
            </a:extLst>
          </p:cNvPr>
          <p:cNvSpPr txBox="1">
            <a:spLocks/>
          </p:cNvSpPr>
          <p:nvPr/>
        </p:nvSpPr>
        <p:spPr>
          <a:xfrm>
            <a:off x="1488277"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Typescript frontend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(React, </a:t>
            </a:r>
            <a:r>
              <a:rPr lang="en-US" sz="2400" err="1">
                <a:solidFill>
                  <a:schemeClr val="tx1"/>
                </a:solidFill>
                <a:latin typeface="Segoe UI" panose="020B0502040204020203" pitchFamily="34" charset="0"/>
              </a:rPr>
              <a:t>FluentUI</a:t>
            </a:r>
            <a:r>
              <a:rPr lang="en-US" sz="2400">
                <a:solidFill>
                  <a:schemeClr val="tx1"/>
                </a:solidFill>
                <a:latin typeface="Segoe UI" panose="020B0502040204020203" pitchFamily="34" charset="0"/>
              </a:rPr>
              <a:t>)</a:t>
            </a:r>
          </a:p>
        </p:txBody>
      </p:sp>
      <p:sp>
        <p:nvSpPr>
          <p:cNvPr id="8" name="Content Placeholder 4">
            <a:extLst>
              <a:ext uri="{FF2B5EF4-FFF2-40B4-BE49-F238E27FC236}">
                <a16:creationId xmlns:a16="http://schemas.microsoft.com/office/drawing/2014/main" id="{4371DE0A-18FF-8867-D811-E00D3BDEF9B2}"/>
              </a:ext>
            </a:extLst>
          </p:cNvPr>
          <p:cNvSpPr txBox="1">
            <a:spLocks/>
          </p:cNvSpPr>
          <p:nvPr/>
        </p:nvSpPr>
        <p:spPr>
          <a:xfrm>
            <a:off x="7086279"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Python backend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(FastAPI, </a:t>
            </a:r>
            <a:r>
              <a:rPr lang="en-US" sz="2400" err="1">
                <a:solidFill>
                  <a:schemeClr val="tx1"/>
                </a:solidFill>
                <a:latin typeface="Segoe UI" panose="020B0502040204020203" pitchFamily="34" charset="0"/>
              </a:rPr>
              <a:t>Uvicorn</a:t>
            </a:r>
            <a:r>
              <a:rPr lang="en-US" sz="2400">
                <a:solidFill>
                  <a:schemeClr val="tx1"/>
                </a:solidFill>
                <a:latin typeface="Segoe UI" panose="020B0502040204020203" pitchFamily="34" charset="0"/>
              </a:rPr>
              <a:t>)</a:t>
            </a:r>
          </a:p>
        </p:txBody>
      </p:sp>
      <p:sp>
        <p:nvSpPr>
          <p:cNvPr id="17" name="TextBox 16">
            <a:extLst>
              <a:ext uri="{FF2B5EF4-FFF2-40B4-BE49-F238E27FC236}">
                <a16:creationId xmlns:a16="http://schemas.microsoft.com/office/drawing/2014/main" id="{FC4A7DB1-1B8E-33EC-9D19-6604DEBECDEA}"/>
              </a:ext>
            </a:extLst>
          </p:cNvPr>
          <p:cNvSpPr txBox="1"/>
          <p:nvPr/>
        </p:nvSpPr>
        <p:spPr>
          <a:xfrm>
            <a:off x="957470" y="2892287"/>
            <a:ext cx="2223052"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chat.tsx</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makeApiRequest</a:t>
            </a:r>
            <a:r>
              <a:rPr lang="en-US">
                <a:solidFill>
                  <a:schemeClr val="bg1"/>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C7F3DED2-E492-3F78-CC4D-8D40D25D8C4C}"/>
              </a:ext>
            </a:extLst>
          </p:cNvPr>
          <p:cNvSpPr txBox="1"/>
          <p:nvPr/>
        </p:nvSpPr>
        <p:spPr>
          <a:xfrm>
            <a:off x="3608945" y="2892286"/>
            <a:ext cx="1404355"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api.ts</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chatApi</a:t>
            </a:r>
            <a:r>
              <a:rPr lang="en-US">
                <a:solidFill>
                  <a:schemeClr val="bg1"/>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5B9BFA93-8871-8CD7-4E9E-14DD60EDEF80}"/>
              </a:ext>
            </a:extLst>
          </p:cNvPr>
          <p:cNvSpPr txBox="1"/>
          <p:nvPr/>
        </p:nvSpPr>
        <p:spPr>
          <a:xfrm>
            <a:off x="5416829" y="3568434"/>
            <a:ext cx="1169504"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app.py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chat()</a:t>
            </a:r>
          </a:p>
        </p:txBody>
      </p:sp>
      <p:sp>
        <p:nvSpPr>
          <p:cNvPr id="20" name="TextBox 19">
            <a:extLst>
              <a:ext uri="{FF2B5EF4-FFF2-40B4-BE49-F238E27FC236}">
                <a16:creationId xmlns:a16="http://schemas.microsoft.com/office/drawing/2014/main" id="{495AB348-450C-A4A2-6CF8-08C1BE8CC721}"/>
              </a:ext>
            </a:extLst>
          </p:cNvPr>
          <p:cNvSpPr txBox="1"/>
          <p:nvPr/>
        </p:nvSpPr>
        <p:spPr>
          <a:xfrm>
            <a:off x="6944141" y="3568434"/>
            <a:ext cx="3456088"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advanced_rag.py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run()</a:t>
            </a:r>
          </a:p>
        </p:txBody>
      </p:sp>
      <p:sp>
        <p:nvSpPr>
          <p:cNvPr id="21" name="TextBox 20">
            <a:extLst>
              <a:ext uri="{FF2B5EF4-FFF2-40B4-BE49-F238E27FC236}">
                <a16:creationId xmlns:a16="http://schemas.microsoft.com/office/drawing/2014/main" id="{64548F37-4A56-9CF1-1998-8978B45FEF47}"/>
              </a:ext>
            </a:extLst>
          </p:cNvPr>
          <p:cNvSpPr txBox="1"/>
          <p:nvPr/>
        </p:nvSpPr>
        <p:spPr>
          <a:xfrm>
            <a:off x="6944140" y="4781437"/>
            <a:ext cx="3792987" cy="1477328"/>
          </a:xfrm>
          <a:prstGeom prst="rect">
            <a:avLst/>
          </a:prstGeom>
          <a:solidFill>
            <a:schemeClr val="tx1"/>
          </a:solidFill>
        </p:spPr>
        <p:txBody>
          <a:bodyPr wrap="square" rtlCol="0">
            <a:spAutoFit/>
          </a:bodyPr>
          <a:lstStyle/>
          <a:p>
            <a:r>
              <a:rPr lang="en-US" err="1">
                <a:solidFill>
                  <a:schemeClr val="bg1"/>
                </a:solidFill>
                <a:latin typeface="Consolas" panose="020B0609020204030204" pitchFamily="49" charset="0"/>
                <a:cs typeface="Consolas" panose="020B0609020204030204" pitchFamily="49" charset="0"/>
              </a:rPr>
              <a:t>get_search_query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compute_text_embedding</a:t>
            </a:r>
            <a:r>
              <a:rPr lang="en-US">
                <a:solidFill>
                  <a:schemeClr val="bg1"/>
                </a:solidFill>
                <a:latin typeface="Consolas" panose="020B0609020204030204" pitchFamily="49" charset="0"/>
                <a:cs typeface="Consolas" panose="020B0609020204030204" pitchFamily="49" charset="0"/>
              </a:rPr>
              <a:t>()</a:t>
            </a:r>
          </a:p>
          <a:p>
            <a:r>
              <a:rPr lang="en-US">
                <a:solidFill>
                  <a:schemeClr val="bg1"/>
                </a:solidFill>
                <a:latin typeface="Consolas" panose="020B0609020204030204" pitchFamily="49" charset="0"/>
                <a:cs typeface="Consolas" panose="020B0609020204030204" pitchFamily="49" charset="0"/>
              </a:rPr>
              <a:t>search()</a:t>
            </a:r>
          </a:p>
          <a:p>
            <a:r>
              <a:rPr lang="en-US" err="1">
                <a:solidFill>
                  <a:schemeClr val="bg1"/>
                </a:solidFill>
                <a:latin typeface="Consolas" panose="020B0609020204030204" pitchFamily="49" charset="0"/>
                <a:cs typeface="Consolas" panose="020B0609020204030204" pitchFamily="49" charset="0"/>
              </a:rPr>
              <a:t>get_messages_from_history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chat.completions.create</a:t>
            </a:r>
            <a:r>
              <a:rPr lang="en-US">
                <a:solidFill>
                  <a:schemeClr val="bg1"/>
                </a:solidFill>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A9C9FA3D-1C02-9AAC-72FA-F87187FE01FE}"/>
              </a:ext>
            </a:extLst>
          </p:cNvPr>
          <p:cNvCxnSpPr>
            <a:cxnSpLocks/>
            <a:stCxn id="17" idx="3"/>
            <a:endCxn id="18" idx="1"/>
          </p:cNvCxnSpPr>
          <p:nvPr/>
        </p:nvCxnSpPr>
        <p:spPr>
          <a:xfrm flipV="1">
            <a:off x="3180522" y="3215452"/>
            <a:ext cx="428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A630B639-C857-3432-AE0C-19050BDA8E2C}"/>
              </a:ext>
            </a:extLst>
          </p:cNvPr>
          <p:cNvCxnSpPr>
            <a:cxnSpLocks/>
            <a:stCxn id="19" idx="3"/>
            <a:endCxn id="20" idx="1"/>
          </p:cNvCxnSpPr>
          <p:nvPr/>
        </p:nvCxnSpPr>
        <p:spPr>
          <a:xfrm>
            <a:off x="6586333" y="3891600"/>
            <a:ext cx="357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F95D6A43-55F5-ABD6-7875-FA157E853D8B}"/>
              </a:ext>
            </a:extLst>
          </p:cNvPr>
          <p:cNvCxnSpPr>
            <a:cxnSpLocks/>
          </p:cNvCxnSpPr>
          <p:nvPr/>
        </p:nvCxnSpPr>
        <p:spPr>
          <a:xfrm>
            <a:off x="7240952" y="4214765"/>
            <a:ext cx="0" cy="566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6C665D2C-7752-22C4-AB86-60A3E5913B92}"/>
              </a:ext>
            </a:extLst>
          </p:cNvPr>
          <p:cNvSpPr/>
          <p:nvPr/>
        </p:nvSpPr>
        <p:spPr>
          <a:xfrm>
            <a:off x="5123648" y="1828800"/>
            <a:ext cx="45719" cy="4572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451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3.33333E-6 L -3.95833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95833E-6 3.33333E-6 L -3.95833E-6 0.03541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71248-9AC5-1740-665F-E7680A353CCC}"/>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Deploying with the Azure Developer CLI</a:t>
            </a:r>
            <a:endParaRPr lang="en-US">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56DB490E-F867-07F7-FF16-7061D1C265D6}"/>
              </a:ext>
            </a:extLst>
          </p:cNvPr>
          <p:cNvSpPr/>
          <p:nvPr/>
        </p:nvSpPr>
        <p:spPr>
          <a:xfrm>
            <a:off x="588265" y="2064583"/>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7A123D-910B-0375-E59E-D82CAB5CCE11}"/>
              </a:ext>
            </a:extLst>
          </p:cNvPr>
          <p:cNvSpPr txBox="1"/>
          <p:nvPr/>
        </p:nvSpPr>
        <p:spPr>
          <a:xfrm>
            <a:off x="701410" y="2156948"/>
            <a:ext cx="10515600" cy="369332"/>
          </a:xfrm>
          <a:prstGeom prst="rect">
            <a:avLst/>
          </a:prstGeom>
          <a:noFill/>
        </p:spPr>
        <p:txBody>
          <a:bodyPr wrap="square">
            <a:spAutoFit/>
          </a:bodyPr>
          <a:lstStyle/>
          <a:p>
            <a:r>
              <a:rPr lang="en-US">
                <a:solidFill>
                  <a:schemeClr val="bg1"/>
                </a:solidFill>
                <a:latin typeface="Monaco" pitchFamily="2" charset="77"/>
              </a:rPr>
              <a:t>azd auth login --use-device-code</a:t>
            </a:r>
          </a:p>
        </p:txBody>
      </p:sp>
      <p:sp>
        <p:nvSpPr>
          <p:cNvPr id="10" name="Rectangle 9">
            <a:extLst>
              <a:ext uri="{FF2B5EF4-FFF2-40B4-BE49-F238E27FC236}">
                <a16:creationId xmlns:a16="http://schemas.microsoft.com/office/drawing/2014/main" id="{56EB5950-97ED-A4C3-3FA0-E96E69A1A4CC}"/>
              </a:ext>
            </a:extLst>
          </p:cNvPr>
          <p:cNvSpPr/>
          <p:nvPr/>
        </p:nvSpPr>
        <p:spPr>
          <a:xfrm>
            <a:off x="588265" y="3587639"/>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481569-07B5-9A19-4C98-6DABCB25B7C1}"/>
              </a:ext>
            </a:extLst>
          </p:cNvPr>
          <p:cNvSpPr txBox="1"/>
          <p:nvPr/>
        </p:nvSpPr>
        <p:spPr>
          <a:xfrm>
            <a:off x="701410" y="3680004"/>
            <a:ext cx="10515600" cy="369332"/>
          </a:xfrm>
          <a:prstGeom prst="rect">
            <a:avLst/>
          </a:prstGeom>
          <a:noFill/>
        </p:spPr>
        <p:txBody>
          <a:bodyPr wrap="square">
            <a:spAutoFit/>
          </a:bodyPr>
          <a:lstStyle/>
          <a:p>
            <a:r>
              <a:rPr lang="en-US">
                <a:solidFill>
                  <a:schemeClr val="bg1"/>
                </a:solidFill>
                <a:latin typeface="Monaco" pitchFamily="2" charset="77"/>
              </a:rPr>
              <a:t>azd env new</a:t>
            </a:r>
          </a:p>
        </p:txBody>
      </p:sp>
      <p:sp>
        <p:nvSpPr>
          <p:cNvPr id="12" name="Rectangle 11">
            <a:extLst>
              <a:ext uri="{FF2B5EF4-FFF2-40B4-BE49-F238E27FC236}">
                <a16:creationId xmlns:a16="http://schemas.microsoft.com/office/drawing/2014/main" id="{E30BF2C7-2860-4051-EE01-8ACA32CC2B34}"/>
              </a:ext>
            </a:extLst>
          </p:cNvPr>
          <p:cNvSpPr/>
          <p:nvPr/>
        </p:nvSpPr>
        <p:spPr>
          <a:xfrm>
            <a:off x="588265" y="4973954"/>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CA86F-E5BE-21B8-E2E9-E8B1BF21BB11}"/>
              </a:ext>
            </a:extLst>
          </p:cNvPr>
          <p:cNvSpPr txBox="1"/>
          <p:nvPr/>
        </p:nvSpPr>
        <p:spPr>
          <a:xfrm>
            <a:off x="701410" y="5066319"/>
            <a:ext cx="10515600" cy="369332"/>
          </a:xfrm>
          <a:prstGeom prst="rect">
            <a:avLst/>
          </a:prstGeom>
          <a:noFill/>
        </p:spPr>
        <p:txBody>
          <a:bodyPr wrap="square">
            <a:spAutoFit/>
          </a:bodyPr>
          <a:lstStyle/>
          <a:p>
            <a:r>
              <a:rPr lang="en-US">
                <a:solidFill>
                  <a:schemeClr val="bg1"/>
                </a:solidFill>
                <a:latin typeface="Monaco" pitchFamily="2" charset="77"/>
              </a:rPr>
              <a:t>azd up</a:t>
            </a:r>
          </a:p>
        </p:txBody>
      </p:sp>
      <p:sp>
        <p:nvSpPr>
          <p:cNvPr id="14" name="Content Placeholder 2">
            <a:extLst>
              <a:ext uri="{FF2B5EF4-FFF2-40B4-BE49-F238E27FC236}">
                <a16:creationId xmlns:a16="http://schemas.microsoft.com/office/drawing/2014/main" id="{DD6A4917-7B2F-0CC2-623E-3A914E086CC5}"/>
              </a:ext>
            </a:extLst>
          </p:cNvPr>
          <p:cNvSpPr>
            <a:spLocks noGrp="1"/>
          </p:cNvSpPr>
          <p:nvPr>
            <p:ph idx="1"/>
          </p:nvPr>
        </p:nvSpPr>
        <p:spPr>
          <a:xfrm>
            <a:off x="588264" y="1517129"/>
            <a:ext cx="4613163" cy="547454"/>
          </a:xfrm>
        </p:spPr>
        <p:txBody>
          <a:bodyPr/>
          <a:lstStyle/>
          <a:p>
            <a:pPr marL="0" indent="0">
              <a:buNone/>
            </a:pPr>
            <a:r>
              <a:rPr lang="en-US"/>
              <a:t>Login to your Azure account:</a:t>
            </a:r>
          </a:p>
        </p:txBody>
      </p:sp>
      <p:sp>
        <p:nvSpPr>
          <p:cNvPr id="15" name="Content Placeholder 2">
            <a:extLst>
              <a:ext uri="{FF2B5EF4-FFF2-40B4-BE49-F238E27FC236}">
                <a16:creationId xmlns:a16="http://schemas.microsoft.com/office/drawing/2014/main" id="{DF26475E-F362-A39C-1A77-91F8189F715A}"/>
              </a:ext>
            </a:extLst>
          </p:cNvPr>
          <p:cNvSpPr txBox="1">
            <a:spLocks/>
          </p:cNvSpPr>
          <p:nvPr/>
        </p:nvSpPr>
        <p:spPr>
          <a:xfrm>
            <a:off x="588264" y="3016321"/>
            <a:ext cx="9513154" cy="5474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Create a new azd environment: (to track deployment parameters)</a:t>
            </a:r>
          </a:p>
        </p:txBody>
      </p:sp>
      <p:sp>
        <p:nvSpPr>
          <p:cNvPr id="16" name="Content Placeholder 2">
            <a:extLst>
              <a:ext uri="{FF2B5EF4-FFF2-40B4-BE49-F238E27FC236}">
                <a16:creationId xmlns:a16="http://schemas.microsoft.com/office/drawing/2014/main" id="{54D0D350-7C87-F0B2-55B6-93948BA5EA02}"/>
              </a:ext>
            </a:extLst>
          </p:cNvPr>
          <p:cNvSpPr txBox="1">
            <a:spLocks/>
          </p:cNvSpPr>
          <p:nvPr/>
        </p:nvSpPr>
        <p:spPr>
          <a:xfrm>
            <a:off x="588263" y="4472683"/>
            <a:ext cx="6740138" cy="547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Provision resources and deploy app: </a:t>
            </a:r>
          </a:p>
        </p:txBody>
      </p:sp>
    </p:spTree>
    <p:extLst>
      <p:ext uri="{BB962C8B-B14F-4D97-AF65-F5344CB8AC3E}">
        <p14:creationId xmlns:p14="http://schemas.microsoft.com/office/powerpoint/2010/main" val="28816620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6F4D-94CA-81D5-97FF-598F42AB3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4A30-E23D-0DCE-3432-1271F35D273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Application architecture on Azure</a:t>
            </a:r>
            <a:endParaRPr lang="en-US">
              <a:latin typeface="Segoe UI Semibold" panose="020B0702040204020203" pitchFamily="34" charset="0"/>
              <a:cs typeface="Segoe UI Semibold" panose="020B0702040204020203" pitchFamily="34" charset="0"/>
            </a:endParaRPr>
          </a:p>
        </p:txBody>
      </p:sp>
      <p:pic>
        <p:nvPicPr>
          <p:cNvPr id="4" name="Graphic 3">
            <a:extLst>
              <a:ext uri="{FF2B5EF4-FFF2-40B4-BE49-F238E27FC236}">
                <a16:creationId xmlns:a16="http://schemas.microsoft.com/office/drawing/2014/main" id="{8A6902BC-C7F2-C3BF-0713-37A94AEACC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49384" y="1543672"/>
            <a:ext cx="1620727" cy="1620727"/>
          </a:xfrm>
          <a:prstGeom prst="rect">
            <a:avLst/>
          </a:prstGeom>
        </p:spPr>
      </p:pic>
      <p:pic>
        <p:nvPicPr>
          <p:cNvPr id="11" name="Graphic 10">
            <a:extLst>
              <a:ext uri="{FF2B5EF4-FFF2-40B4-BE49-F238E27FC236}">
                <a16:creationId xmlns:a16="http://schemas.microsoft.com/office/drawing/2014/main" id="{C7ABB12D-DF48-F98C-839B-93A040C81CA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36000" y="2339384"/>
            <a:ext cx="1620727" cy="1620727"/>
          </a:xfrm>
          <a:prstGeom prst="rect">
            <a:avLst/>
          </a:prstGeom>
        </p:spPr>
      </p:pic>
      <p:pic>
        <p:nvPicPr>
          <p:cNvPr id="13" name="Graphic 12">
            <a:extLst>
              <a:ext uri="{FF2B5EF4-FFF2-40B4-BE49-F238E27FC236}">
                <a16:creationId xmlns:a16="http://schemas.microsoft.com/office/drawing/2014/main" id="{863CAEDE-CBDE-C6D5-F170-E34B52305D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70922" y="4142050"/>
            <a:ext cx="1499189" cy="1499189"/>
          </a:xfrm>
          <a:prstGeom prst="rect">
            <a:avLst/>
          </a:prstGeom>
        </p:spPr>
      </p:pic>
      <p:sp>
        <p:nvSpPr>
          <p:cNvPr id="14" name="TextBox 13">
            <a:extLst>
              <a:ext uri="{FF2B5EF4-FFF2-40B4-BE49-F238E27FC236}">
                <a16:creationId xmlns:a16="http://schemas.microsoft.com/office/drawing/2014/main" id="{702EE6A9-EABE-5D76-DCE7-6D746D73EF0A}"/>
              </a:ext>
            </a:extLst>
          </p:cNvPr>
          <p:cNvSpPr txBox="1"/>
          <p:nvPr/>
        </p:nvSpPr>
        <p:spPr>
          <a:xfrm>
            <a:off x="1412146" y="4071392"/>
            <a:ext cx="2468433" cy="307777"/>
          </a:xfrm>
          <a:prstGeom prst="rect">
            <a:avLst/>
          </a:prstGeom>
          <a:noFill/>
        </p:spPr>
        <p:txBody>
          <a:bodyPr wrap="none" lIns="0" tIns="0" rIns="0" bIns="0" rtlCol="0">
            <a:spAutoFit/>
          </a:bodyPr>
          <a:lstStyle/>
          <a:p>
            <a:pPr algn="l"/>
            <a:r>
              <a:rPr lang="en-US" sz="2000" dirty="0" err="1"/>
              <a:t>Azure Container Apps</a:t>
            </a:r>
          </a:p>
        </p:txBody>
      </p:sp>
      <p:sp>
        <p:nvSpPr>
          <p:cNvPr id="15" name="TextBox 14">
            <a:extLst>
              <a:ext uri="{FF2B5EF4-FFF2-40B4-BE49-F238E27FC236}">
                <a16:creationId xmlns:a16="http://schemas.microsoft.com/office/drawing/2014/main" id="{A260517E-2967-F9F3-48FD-F5C6F6CED087}"/>
              </a:ext>
            </a:extLst>
          </p:cNvPr>
          <p:cNvSpPr txBox="1"/>
          <p:nvPr/>
        </p:nvSpPr>
        <p:spPr>
          <a:xfrm>
            <a:off x="5638800" y="3176436"/>
            <a:ext cx="3527376" cy="307777"/>
          </a:xfrm>
          <a:prstGeom prst="rect">
            <a:avLst/>
          </a:prstGeom>
          <a:noFill/>
        </p:spPr>
        <p:txBody>
          <a:bodyPr wrap="none" lIns="0" tIns="0" rIns="0" bIns="0" rtlCol="0">
            <a:spAutoFit/>
          </a:bodyPr>
          <a:lstStyle/>
          <a:p>
            <a:pPr algn="l"/>
            <a:r>
              <a:rPr lang="en-US" sz="2000" dirty="0" err="1"/>
              <a:t>Azure Database for PostgreSQL</a:t>
            </a:r>
          </a:p>
        </p:txBody>
      </p:sp>
      <p:sp>
        <p:nvSpPr>
          <p:cNvPr id="16" name="TextBox 15">
            <a:extLst>
              <a:ext uri="{FF2B5EF4-FFF2-40B4-BE49-F238E27FC236}">
                <a16:creationId xmlns:a16="http://schemas.microsoft.com/office/drawing/2014/main" id="{73B8513A-75E1-4480-7DCE-9FA2973E6000}"/>
              </a:ext>
            </a:extLst>
          </p:cNvPr>
          <p:cNvSpPr txBox="1"/>
          <p:nvPr/>
        </p:nvSpPr>
        <p:spPr>
          <a:xfrm>
            <a:off x="6531934" y="5856344"/>
            <a:ext cx="1577163" cy="307777"/>
          </a:xfrm>
          <a:prstGeom prst="rect">
            <a:avLst/>
          </a:prstGeom>
          <a:noFill/>
        </p:spPr>
        <p:txBody>
          <a:bodyPr wrap="none" lIns="0" tIns="0" rIns="0" bIns="0" rtlCol="0">
            <a:spAutoFit/>
          </a:bodyPr>
          <a:lstStyle/>
          <a:p>
            <a:pPr algn="l"/>
            <a:r>
              <a:rPr lang="en-US" sz="2000" dirty="0" err="1"/>
              <a:t>Azure OpenAI</a:t>
            </a:r>
          </a:p>
        </p:txBody>
      </p:sp>
      <p:cxnSp>
        <p:nvCxnSpPr>
          <p:cNvPr id="18" name="Straight Arrow Connector 17">
            <a:extLst>
              <a:ext uri="{FF2B5EF4-FFF2-40B4-BE49-F238E27FC236}">
                <a16:creationId xmlns:a16="http://schemas.microsoft.com/office/drawing/2014/main" id="{7DAF8C8D-433E-848F-994B-7C023DCF0567}"/>
              </a:ext>
            </a:extLst>
          </p:cNvPr>
          <p:cNvCxnSpPr>
            <a:endCxn id="4" idx="1"/>
          </p:cNvCxnSpPr>
          <p:nvPr/>
        </p:nvCxnSpPr>
        <p:spPr>
          <a:xfrm flipV="1">
            <a:off x="3689498" y="2354036"/>
            <a:ext cx="2759886" cy="810363"/>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5B7772D-D6DC-FD80-2DBE-01084620E8C1}"/>
              </a:ext>
            </a:extLst>
          </p:cNvPr>
          <p:cNvCxnSpPr/>
          <p:nvPr/>
        </p:nvCxnSpPr>
        <p:spPr>
          <a:xfrm>
            <a:off x="3689498" y="3176436"/>
            <a:ext cx="2759886" cy="186339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1962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0C1CE-338A-CBC4-768B-BDB07C8073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8B2D67-C73F-6584-F92A-405E1CBEA41D}"/>
              </a:ext>
            </a:extLst>
          </p:cNvPr>
          <p:cNvSpPr>
            <a:spLocks noGrp="1"/>
          </p:cNvSpPr>
          <p:nvPr>
            <p:ph type="title"/>
          </p:nvPr>
        </p:nvSpPr>
        <p:spPr>
          <a:xfrm>
            <a:off x="584200" y="2302670"/>
            <a:ext cx="9144000" cy="1231106"/>
          </a:xfrm>
        </p:spPr>
        <p:txBody>
          <a:bodyPr/>
          <a:lstStyle/>
          <a:p>
            <a:r>
              <a:rPr lang="en-US" dirty="0">
                <a:latin typeface="Segoe Sans Display Semibold"/>
                <a:cs typeface="Segoe Sans Display Semibold"/>
              </a:rPr>
              <a:t>AI extensions for Azure Database for PostgreSQL</a:t>
            </a:r>
            <a:endParaRPr lang="en-US" dirty="0"/>
          </a:p>
        </p:txBody>
      </p:sp>
    </p:spTree>
    <p:extLst>
      <p:ext uri="{BB962C8B-B14F-4D97-AF65-F5344CB8AC3E}">
        <p14:creationId xmlns:p14="http://schemas.microsoft.com/office/powerpoint/2010/main" val="1946654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8B131-D4E3-4951-02B0-6587E8331B38}"/>
              </a:ext>
            </a:extLst>
          </p:cNvPr>
          <p:cNvSpPr>
            <a:spLocks noGrp="1"/>
          </p:cNvSpPr>
          <p:nvPr>
            <p:ph type="title"/>
          </p:nvPr>
        </p:nvSpPr>
        <p:spPr>
          <a:xfrm>
            <a:off x="171798" y="270757"/>
            <a:ext cx="11535591" cy="541912"/>
          </a:xfrm>
        </p:spPr>
        <p:txBody>
          <a:bodyPr>
            <a:normAutofit fontScale="90000"/>
          </a:bodyPr>
          <a:lstStyle/>
          <a:p>
            <a:r>
              <a:rPr lang="en-US"/>
              <a:t>Azure Database for PostgreSQL</a:t>
            </a:r>
            <a:r>
              <a:rPr lang="en-US">
                <a:latin typeface="Segoe UI Semibold" panose="020B0702040204020203" pitchFamily="34" charset="0"/>
                <a:cs typeface="Segoe UI Semibold" panose="020B0702040204020203" pitchFamily="34" charset="0"/>
              </a:rPr>
              <a:t> – AI features</a:t>
            </a:r>
            <a:endParaRPr lang="en-US"/>
          </a:p>
        </p:txBody>
      </p:sp>
      <p:sp>
        <p:nvSpPr>
          <p:cNvPr id="10" name="Freeform: Shape 9">
            <a:extLst>
              <a:ext uri="{FF2B5EF4-FFF2-40B4-BE49-F238E27FC236}">
                <a16:creationId xmlns:a16="http://schemas.microsoft.com/office/drawing/2014/main" id="{F265B3B6-7689-A5E4-D7C6-CCE04E67AE6B}"/>
              </a:ext>
            </a:extLst>
          </p:cNvPr>
          <p:cNvSpPr/>
          <p:nvPr/>
        </p:nvSpPr>
        <p:spPr>
          <a:xfrm>
            <a:off x="4324007" y="3262145"/>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Azure AI extension</a:t>
            </a:r>
          </a:p>
        </p:txBody>
      </p:sp>
      <p:sp>
        <p:nvSpPr>
          <p:cNvPr id="11" name="Freeform: Shape 10">
            <a:extLst>
              <a:ext uri="{FF2B5EF4-FFF2-40B4-BE49-F238E27FC236}">
                <a16:creationId xmlns:a16="http://schemas.microsoft.com/office/drawing/2014/main" id="{E81601C5-5549-5961-86D4-676F8AEB0619}"/>
              </a:ext>
            </a:extLst>
          </p:cNvPr>
          <p:cNvSpPr/>
          <p:nvPr/>
        </p:nvSpPr>
        <p:spPr>
          <a:xfrm>
            <a:off x="4411390" y="3939174"/>
            <a:ext cx="4469488" cy="1772684"/>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OpenAI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Create embeddings from SQL Statements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SQL interface to Azure AI Language services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Invoke Azure ML models from within the DB </a:t>
            </a:r>
          </a:p>
        </p:txBody>
      </p:sp>
      <p:sp>
        <p:nvSpPr>
          <p:cNvPr id="13" name="Freeform: Shape 12">
            <a:extLst>
              <a:ext uri="{FF2B5EF4-FFF2-40B4-BE49-F238E27FC236}">
                <a16:creationId xmlns:a16="http://schemas.microsoft.com/office/drawing/2014/main" id="{A1D5218E-B6A4-93A7-55F9-E6AA55F4B21F}"/>
              </a:ext>
            </a:extLst>
          </p:cNvPr>
          <p:cNvSpPr/>
          <p:nvPr/>
        </p:nvSpPr>
        <p:spPr>
          <a:xfrm>
            <a:off x="-145481" y="3262145"/>
            <a:ext cx="4320000"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Vector data type</a:t>
            </a:r>
          </a:p>
        </p:txBody>
      </p:sp>
      <p:sp>
        <p:nvSpPr>
          <p:cNvPr id="14" name="Freeform: Shape 13">
            <a:extLst>
              <a:ext uri="{FF2B5EF4-FFF2-40B4-BE49-F238E27FC236}">
                <a16:creationId xmlns:a16="http://schemas.microsoft.com/office/drawing/2014/main" id="{2D4B19F4-C779-A1E3-8673-E4AA492D5D92}"/>
              </a:ext>
            </a:extLst>
          </p:cNvPr>
          <p:cNvSpPr/>
          <p:nvPr/>
        </p:nvSpPr>
        <p:spPr>
          <a:xfrm>
            <a:off x="-15780" y="3939174"/>
            <a:ext cx="4323574" cy="1662738"/>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pgvector extension </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Native vector data type – store embeddings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Vector indexing for performant searches</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Efficient ANN searches within the DB</a:t>
            </a:r>
          </a:p>
        </p:txBody>
      </p:sp>
      <p:sp>
        <p:nvSpPr>
          <p:cNvPr id="7" name="Graphic 5">
            <a:extLst>
              <a:ext uri="{FF2B5EF4-FFF2-40B4-BE49-F238E27FC236}">
                <a16:creationId xmlns:a16="http://schemas.microsoft.com/office/drawing/2014/main" id="{1A10B8FA-3078-FC33-1DA0-3C3BFC77E597}"/>
              </a:ext>
              <a:ext uri="{C183D7F6-B498-43B3-948B-1728B52AA6E4}">
                <adec:decorative xmlns:adec="http://schemas.microsoft.com/office/drawing/2017/decorative" val="1"/>
              </a:ext>
            </a:extLst>
          </p:cNvPr>
          <p:cNvSpPr/>
          <p:nvPr/>
        </p:nvSpPr>
        <p:spPr>
          <a:xfrm>
            <a:off x="5767883" y="2004226"/>
            <a:ext cx="1003972" cy="1003472"/>
          </a:xfrm>
          <a:custGeom>
            <a:avLst/>
            <a:gdLst>
              <a:gd name="connsiteX0" fmla="*/ 272625 w 670173"/>
              <a:gd name="connsiteY0" fmla="*/ 0 h 669839"/>
              <a:gd name="connsiteX1" fmla="*/ 309801 w 670173"/>
              <a:gd name="connsiteY1" fmla="*/ 47224 h 669839"/>
              <a:gd name="connsiteX2" fmla="*/ 309801 w 670173"/>
              <a:gd name="connsiteY2" fmla="*/ 192244 h 669839"/>
              <a:gd name="connsiteX3" fmla="*/ 279658 w 670173"/>
              <a:gd name="connsiteY3" fmla="*/ 192244 h 669839"/>
              <a:gd name="connsiteX4" fmla="*/ 192579 w 670173"/>
              <a:gd name="connsiteY4" fmla="*/ 155403 h 669839"/>
              <a:gd name="connsiteX5" fmla="*/ 155738 w 670173"/>
              <a:gd name="connsiteY5" fmla="*/ 242482 h 669839"/>
              <a:gd name="connsiteX6" fmla="*/ 242817 w 670173"/>
              <a:gd name="connsiteY6" fmla="*/ 279323 h 669839"/>
              <a:gd name="connsiteX7" fmla="*/ 279658 w 670173"/>
              <a:gd name="connsiteY7" fmla="*/ 242482 h 669839"/>
              <a:gd name="connsiteX8" fmla="*/ 309801 w 670173"/>
              <a:gd name="connsiteY8" fmla="*/ 242482 h 669839"/>
              <a:gd name="connsiteX9" fmla="*/ 309801 w 670173"/>
              <a:gd name="connsiteY9" fmla="*/ 607544 h 669839"/>
              <a:gd name="connsiteX10" fmla="*/ 283677 w 670173"/>
              <a:gd name="connsiteY10" fmla="*/ 656442 h 669839"/>
              <a:gd name="connsiteX11" fmla="*/ 231429 w 670173"/>
              <a:gd name="connsiteY11" fmla="*/ 669504 h 669839"/>
              <a:gd name="connsiteX12" fmla="*/ 118896 w 670173"/>
              <a:gd name="connsiteY12" fmla="*/ 613573 h 669839"/>
              <a:gd name="connsiteX13" fmla="*/ 84735 w 670173"/>
              <a:gd name="connsiteY13" fmla="*/ 541900 h 669839"/>
              <a:gd name="connsiteX14" fmla="*/ 42200 w 670173"/>
              <a:gd name="connsiteY14" fmla="*/ 518790 h 669839"/>
              <a:gd name="connsiteX15" fmla="*/ 0 w 670173"/>
              <a:gd name="connsiteY15" fmla="*/ 417310 h 669839"/>
              <a:gd name="connsiteX16" fmla="*/ 6363 w 670173"/>
              <a:gd name="connsiteY16" fmla="*/ 351331 h 669839"/>
              <a:gd name="connsiteX17" fmla="*/ 147365 w 670173"/>
              <a:gd name="connsiteY17" fmla="*/ 351331 h 669839"/>
              <a:gd name="connsiteX18" fmla="*/ 192244 w 670173"/>
              <a:gd name="connsiteY18" fmla="*/ 389846 h 669839"/>
              <a:gd name="connsiteX19" fmla="*/ 156072 w 670173"/>
              <a:gd name="connsiteY19" fmla="*/ 477260 h 669839"/>
              <a:gd name="connsiteX20" fmla="*/ 243486 w 670173"/>
              <a:gd name="connsiteY20" fmla="*/ 513432 h 669839"/>
              <a:gd name="connsiteX21" fmla="*/ 279658 w 670173"/>
              <a:gd name="connsiteY21" fmla="*/ 426018 h 669839"/>
              <a:gd name="connsiteX22" fmla="*/ 242482 w 670173"/>
              <a:gd name="connsiteY22" fmla="*/ 389511 h 669839"/>
              <a:gd name="connsiteX23" fmla="*/ 147365 w 670173"/>
              <a:gd name="connsiteY23" fmla="*/ 301093 h 669839"/>
              <a:gd name="connsiteX24" fmla="*/ 34832 w 670173"/>
              <a:gd name="connsiteY24" fmla="*/ 301093 h 669839"/>
              <a:gd name="connsiteX25" fmla="*/ 51243 w 670173"/>
              <a:gd name="connsiteY25" fmla="*/ 291045 h 669839"/>
              <a:gd name="connsiteX26" fmla="*/ 45214 w 670173"/>
              <a:gd name="connsiteY26" fmla="*/ 253199 h 669839"/>
              <a:gd name="connsiteX27" fmla="*/ 55262 w 670173"/>
              <a:gd name="connsiteY27" fmla="*/ 180187 h 669839"/>
              <a:gd name="connsiteX28" fmla="*/ 90093 w 670173"/>
              <a:gd name="connsiteY28" fmla="*/ 120906 h 669839"/>
              <a:gd name="connsiteX29" fmla="*/ 126934 w 670173"/>
              <a:gd name="connsiteY29" fmla="*/ 101816 h 669839"/>
              <a:gd name="connsiteX30" fmla="*/ 172149 w 670173"/>
              <a:gd name="connsiteY30" fmla="*/ 33492 h 669839"/>
              <a:gd name="connsiteX31" fmla="*/ 272625 w 670173"/>
              <a:gd name="connsiteY31" fmla="*/ 0 h 669839"/>
              <a:gd name="connsiteX32" fmla="*/ 272625 w 670173"/>
              <a:gd name="connsiteY32" fmla="*/ 0 h 669839"/>
              <a:gd name="connsiteX33" fmla="*/ 360038 w 670173"/>
              <a:gd name="connsiteY33" fmla="*/ 502044 h 669839"/>
              <a:gd name="connsiteX34" fmla="*/ 415300 w 670173"/>
              <a:gd name="connsiteY34" fmla="*/ 502044 h 669839"/>
              <a:gd name="connsiteX35" fmla="*/ 510752 w 670173"/>
              <a:gd name="connsiteY35" fmla="*/ 406592 h 669839"/>
              <a:gd name="connsiteX36" fmla="*/ 510752 w 670173"/>
              <a:gd name="connsiteY36" fmla="*/ 406592 h 669839"/>
              <a:gd name="connsiteX37" fmla="*/ 510752 w 670173"/>
              <a:gd name="connsiteY37" fmla="*/ 346307 h 669839"/>
              <a:gd name="connsiteX38" fmla="*/ 547593 w 670173"/>
              <a:gd name="connsiteY38" fmla="*/ 259228 h 669839"/>
              <a:gd name="connsiteX39" fmla="*/ 460514 w 670173"/>
              <a:gd name="connsiteY39" fmla="*/ 222387 h 669839"/>
              <a:gd name="connsiteX40" fmla="*/ 423673 w 670173"/>
              <a:gd name="connsiteY40" fmla="*/ 309466 h 669839"/>
              <a:gd name="connsiteX41" fmla="*/ 460514 w 670173"/>
              <a:gd name="connsiteY41" fmla="*/ 346307 h 669839"/>
              <a:gd name="connsiteX42" fmla="*/ 460514 w 670173"/>
              <a:gd name="connsiteY42" fmla="*/ 406592 h 669839"/>
              <a:gd name="connsiteX43" fmla="*/ 415300 w 670173"/>
              <a:gd name="connsiteY43" fmla="*/ 451806 h 669839"/>
              <a:gd name="connsiteX44" fmla="*/ 360038 w 670173"/>
              <a:gd name="connsiteY44" fmla="*/ 451806 h 669839"/>
              <a:gd name="connsiteX45" fmla="*/ 360038 w 670173"/>
              <a:gd name="connsiteY45" fmla="*/ 47224 h 669839"/>
              <a:gd name="connsiteX46" fmla="*/ 397215 w 670173"/>
              <a:gd name="connsiteY46" fmla="*/ 0 h 669839"/>
              <a:gd name="connsiteX47" fmla="*/ 497690 w 670173"/>
              <a:gd name="connsiteY47" fmla="*/ 33827 h 669839"/>
              <a:gd name="connsiteX48" fmla="*/ 542905 w 670173"/>
              <a:gd name="connsiteY48" fmla="*/ 102150 h 669839"/>
              <a:gd name="connsiteX49" fmla="*/ 579746 w 670173"/>
              <a:gd name="connsiteY49" fmla="*/ 121241 h 669839"/>
              <a:gd name="connsiteX50" fmla="*/ 614577 w 670173"/>
              <a:gd name="connsiteY50" fmla="*/ 180522 h 669839"/>
              <a:gd name="connsiteX51" fmla="*/ 624625 w 670173"/>
              <a:gd name="connsiteY51" fmla="*/ 253534 h 669839"/>
              <a:gd name="connsiteX52" fmla="*/ 618596 w 670173"/>
              <a:gd name="connsiteY52" fmla="*/ 291380 h 669839"/>
              <a:gd name="connsiteX53" fmla="*/ 620941 w 670173"/>
              <a:gd name="connsiteY53" fmla="*/ 292385 h 669839"/>
              <a:gd name="connsiteX54" fmla="*/ 650749 w 670173"/>
              <a:gd name="connsiteY54" fmla="*/ 319513 h 669839"/>
              <a:gd name="connsiteX55" fmla="*/ 670174 w 670173"/>
              <a:gd name="connsiteY55" fmla="*/ 417645 h 669839"/>
              <a:gd name="connsiteX56" fmla="*/ 627974 w 670173"/>
              <a:gd name="connsiteY56" fmla="*/ 519125 h 669839"/>
              <a:gd name="connsiteX57" fmla="*/ 585439 w 670173"/>
              <a:gd name="connsiteY57" fmla="*/ 542235 h 669839"/>
              <a:gd name="connsiteX58" fmla="*/ 551277 w 670173"/>
              <a:gd name="connsiteY58" fmla="*/ 613907 h 669839"/>
              <a:gd name="connsiteX59" fmla="*/ 438745 w 670173"/>
              <a:gd name="connsiteY59" fmla="*/ 669839 h 669839"/>
              <a:gd name="connsiteX60" fmla="*/ 386497 w 670173"/>
              <a:gd name="connsiteY60" fmla="*/ 656777 h 669839"/>
              <a:gd name="connsiteX61" fmla="*/ 360373 w 670173"/>
              <a:gd name="connsiteY61" fmla="*/ 607879 h 669839"/>
              <a:gd name="connsiteX62" fmla="*/ 360373 w 670173"/>
              <a:gd name="connsiteY62" fmla="*/ 502379 h 669839"/>
              <a:gd name="connsiteX63" fmla="*/ 200952 w 670173"/>
              <a:gd name="connsiteY63" fmla="*/ 217363 h 669839"/>
              <a:gd name="connsiteX64" fmla="*/ 217698 w 670173"/>
              <a:gd name="connsiteY64" fmla="*/ 200617 h 669839"/>
              <a:gd name="connsiteX65" fmla="*/ 234444 w 670173"/>
              <a:gd name="connsiteY65" fmla="*/ 217363 h 669839"/>
              <a:gd name="connsiteX66" fmla="*/ 217698 w 670173"/>
              <a:gd name="connsiteY66" fmla="*/ 234109 h 669839"/>
              <a:gd name="connsiteX67" fmla="*/ 200952 w 670173"/>
              <a:gd name="connsiteY67" fmla="*/ 217363 h 669839"/>
              <a:gd name="connsiteX68" fmla="*/ 217698 w 670173"/>
              <a:gd name="connsiteY68" fmla="*/ 435060 h 669839"/>
              <a:gd name="connsiteX69" fmla="*/ 200952 w 670173"/>
              <a:gd name="connsiteY69" fmla="*/ 451806 h 669839"/>
              <a:gd name="connsiteX70" fmla="*/ 217698 w 670173"/>
              <a:gd name="connsiteY70" fmla="*/ 468552 h 669839"/>
              <a:gd name="connsiteX71" fmla="*/ 234444 w 670173"/>
              <a:gd name="connsiteY71" fmla="*/ 451806 h 669839"/>
              <a:gd name="connsiteX72" fmla="*/ 217698 w 670173"/>
              <a:gd name="connsiteY72" fmla="*/ 435060 h 669839"/>
              <a:gd name="connsiteX73" fmla="*/ 468887 w 670173"/>
              <a:gd name="connsiteY73" fmla="*/ 284347 h 669839"/>
              <a:gd name="connsiteX74" fmla="*/ 485633 w 670173"/>
              <a:gd name="connsiteY74" fmla="*/ 301093 h 669839"/>
              <a:gd name="connsiteX75" fmla="*/ 502379 w 670173"/>
              <a:gd name="connsiteY75" fmla="*/ 284347 h 669839"/>
              <a:gd name="connsiteX76" fmla="*/ 485633 w 670173"/>
              <a:gd name="connsiteY76" fmla="*/ 267601 h 669839"/>
              <a:gd name="connsiteX77" fmla="*/ 468887 w 670173"/>
              <a:gd name="connsiteY77" fmla="*/ 284347 h 6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70173" h="669839">
                <a:moveTo>
                  <a:pt x="272625" y="0"/>
                </a:moveTo>
                <a:cubicBezTo>
                  <a:pt x="296404" y="0"/>
                  <a:pt x="309801" y="23444"/>
                  <a:pt x="309801" y="47224"/>
                </a:cubicBezTo>
                <a:lnTo>
                  <a:pt x="309801" y="192244"/>
                </a:lnTo>
                <a:lnTo>
                  <a:pt x="279658" y="192244"/>
                </a:lnTo>
                <a:cubicBezTo>
                  <a:pt x="265926" y="158082"/>
                  <a:pt x="226741" y="141336"/>
                  <a:pt x="192579" y="155403"/>
                </a:cubicBezTo>
                <a:cubicBezTo>
                  <a:pt x="158417" y="169134"/>
                  <a:pt x="141671" y="208320"/>
                  <a:pt x="155738" y="242482"/>
                </a:cubicBezTo>
                <a:cubicBezTo>
                  <a:pt x="169804" y="276644"/>
                  <a:pt x="208655" y="293390"/>
                  <a:pt x="242817" y="279323"/>
                </a:cubicBezTo>
                <a:cubicBezTo>
                  <a:pt x="259563" y="272625"/>
                  <a:pt x="272959" y="259228"/>
                  <a:pt x="279658" y="242482"/>
                </a:cubicBezTo>
                <a:lnTo>
                  <a:pt x="309801" y="242482"/>
                </a:lnTo>
                <a:lnTo>
                  <a:pt x="309801" y="607544"/>
                </a:lnTo>
                <a:cubicBezTo>
                  <a:pt x="309801" y="627639"/>
                  <a:pt x="301428" y="647399"/>
                  <a:pt x="283677" y="656442"/>
                </a:cubicBezTo>
                <a:cubicBezTo>
                  <a:pt x="267601" y="664815"/>
                  <a:pt x="249515" y="669504"/>
                  <a:pt x="231429" y="669504"/>
                </a:cubicBezTo>
                <a:cubicBezTo>
                  <a:pt x="180857" y="669504"/>
                  <a:pt x="143346" y="644050"/>
                  <a:pt x="118896" y="613573"/>
                </a:cubicBezTo>
                <a:cubicBezTo>
                  <a:pt x="102150" y="592808"/>
                  <a:pt x="90428" y="568023"/>
                  <a:pt x="84735" y="541900"/>
                </a:cubicBezTo>
                <a:cubicBezTo>
                  <a:pt x="68993" y="537211"/>
                  <a:pt x="54592" y="529508"/>
                  <a:pt x="42200" y="518790"/>
                </a:cubicBezTo>
                <a:cubicBezTo>
                  <a:pt x="18421" y="498360"/>
                  <a:pt x="0" y="465538"/>
                  <a:pt x="0" y="417310"/>
                </a:cubicBezTo>
                <a:cubicBezTo>
                  <a:pt x="0" y="391856"/>
                  <a:pt x="1675" y="370086"/>
                  <a:pt x="6363" y="351331"/>
                </a:cubicBezTo>
                <a:lnTo>
                  <a:pt x="147365" y="351331"/>
                </a:lnTo>
                <a:cubicBezTo>
                  <a:pt x="170139" y="351331"/>
                  <a:pt x="188895" y="368077"/>
                  <a:pt x="192244" y="389846"/>
                </a:cubicBezTo>
                <a:cubicBezTo>
                  <a:pt x="158082" y="403913"/>
                  <a:pt x="141671" y="443098"/>
                  <a:pt x="156072" y="477260"/>
                </a:cubicBezTo>
                <a:cubicBezTo>
                  <a:pt x="170139" y="511422"/>
                  <a:pt x="209325" y="527833"/>
                  <a:pt x="243486" y="513432"/>
                </a:cubicBezTo>
                <a:cubicBezTo>
                  <a:pt x="277648" y="499030"/>
                  <a:pt x="294059" y="460179"/>
                  <a:pt x="279658" y="426018"/>
                </a:cubicBezTo>
                <a:cubicBezTo>
                  <a:pt x="272625" y="409272"/>
                  <a:pt x="259563" y="396210"/>
                  <a:pt x="242482" y="389511"/>
                </a:cubicBezTo>
                <a:cubicBezTo>
                  <a:pt x="238798" y="339608"/>
                  <a:pt x="197268" y="301093"/>
                  <a:pt x="147365" y="301093"/>
                </a:cubicBezTo>
                <a:lnTo>
                  <a:pt x="34832" y="301093"/>
                </a:lnTo>
                <a:cubicBezTo>
                  <a:pt x="39855" y="297074"/>
                  <a:pt x="45549" y="293390"/>
                  <a:pt x="51243" y="291045"/>
                </a:cubicBezTo>
                <a:cubicBezTo>
                  <a:pt x="47893" y="278653"/>
                  <a:pt x="45884" y="265926"/>
                  <a:pt x="45214" y="253199"/>
                </a:cubicBezTo>
                <a:cubicBezTo>
                  <a:pt x="44209" y="228750"/>
                  <a:pt x="47893" y="202961"/>
                  <a:pt x="55262" y="180187"/>
                </a:cubicBezTo>
                <a:cubicBezTo>
                  <a:pt x="62630" y="157747"/>
                  <a:pt x="74017" y="135977"/>
                  <a:pt x="90093" y="120906"/>
                </a:cubicBezTo>
                <a:cubicBezTo>
                  <a:pt x="100141" y="111193"/>
                  <a:pt x="112868" y="104495"/>
                  <a:pt x="126934" y="101816"/>
                </a:cubicBezTo>
                <a:cubicBezTo>
                  <a:pt x="133633" y="73682"/>
                  <a:pt x="150714" y="50573"/>
                  <a:pt x="172149" y="33492"/>
                </a:cubicBezTo>
                <a:cubicBezTo>
                  <a:pt x="199947" y="12057"/>
                  <a:pt x="236453" y="0"/>
                  <a:pt x="272625" y="0"/>
                </a:cubicBezTo>
                <a:lnTo>
                  <a:pt x="272625" y="0"/>
                </a:lnTo>
                <a:close/>
                <a:moveTo>
                  <a:pt x="360038" y="502044"/>
                </a:moveTo>
                <a:lnTo>
                  <a:pt x="415300" y="502044"/>
                </a:lnTo>
                <a:cubicBezTo>
                  <a:pt x="467883" y="502044"/>
                  <a:pt x="510752" y="459175"/>
                  <a:pt x="510752" y="406592"/>
                </a:cubicBezTo>
                <a:lnTo>
                  <a:pt x="510752" y="406592"/>
                </a:lnTo>
                <a:lnTo>
                  <a:pt x="510752" y="346307"/>
                </a:lnTo>
                <a:cubicBezTo>
                  <a:pt x="544914" y="332575"/>
                  <a:pt x="561660" y="293390"/>
                  <a:pt x="547593" y="259228"/>
                </a:cubicBezTo>
                <a:cubicBezTo>
                  <a:pt x="533527" y="225066"/>
                  <a:pt x="494676" y="208320"/>
                  <a:pt x="460514" y="222387"/>
                </a:cubicBezTo>
                <a:cubicBezTo>
                  <a:pt x="426353" y="236118"/>
                  <a:pt x="409607" y="275304"/>
                  <a:pt x="423673" y="309466"/>
                </a:cubicBezTo>
                <a:cubicBezTo>
                  <a:pt x="430372" y="326212"/>
                  <a:pt x="443768" y="339608"/>
                  <a:pt x="460514" y="346307"/>
                </a:cubicBezTo>
                <a:lnTo>
                  <a:pt x="460514" y="406592"/>
                </a:lnTo>
                <a:cubicBezTo>
                  <a:pt x="460514" y="431711"/>
                  <a:pt x="440419" y="451806"/>
                  <a:pt x="415300" y="451806"/>
                </a:cubicBezTo>
                <a:lnTo>
                  <a:pt x="360038" y="451806"/>
                </a:lnTo>
                <a:lnTo>
                  <a:pt x="360038" y="47224"/>
                </a:lnTo>
                <a:cubicBezTo>
                  <a:pt x="360038" y="23444"/>
                  <a:pt x="373435" y="0"/>
                  <a:pt x="397215" y="0"/>
                </a:cubicBezTo>
                <a:cubicBezTo>
                  <a:pt x="433386" y="0"/>
                  <a:pt x="469892" y="12057"/>
                  <a:pt x="497690" y="33827"/>
                </a:cubicBezTo>
                <a:cubicBezTo>
                  <a:pt x="519460" y="50573"/>
                  <a:pt x="536206" y="74017"/>
                  <a:pt x="542905" y="102150"/>
                </a:cubicBezTo>
                <a:cubicBezTo>
                  <a:pt x="556971" y="104495"/>
                  <a:pt x="569363" y="111528"/>
                  <a:pt x="579746" y="121241"/>
                </a:cubicBezTo>
                <a:cubicBezTo>
                  <a:pt x="595822" y="136312"/>
                  <a:pt x="607209" y="158082"/>
                  <a:pt x="614577" y="180522"/>
                </a:cubicBezTo>
                <a:cubicBezTo>
                  <a:pt x="621946" y="203296"/>
                  <a:pt x="625630" y="229085"/>
                  <a:pt x="624625" y="253534"/>
                </a:cubicBezTo>
                <a:cubicBezTo>
                  <a:pt x="623955" y="266261"/>
                  <a:pt x="622280" y="278988"/>
                  <a:pt x="618596" y="291380"/>
                </a:cubicBezTo>
                <a:lnTo>
                  <a:pt x="620941" y="292385"/>
                </a:lnTo>
                <a:cubicBezTo>
                  <a:pt x="633333" y="298078"/>
                  <a:pt x="643380" y="307456"/>
                  <a:pt x="650749" y="319513"/>
                </a:cubicBezTo>
                <a:cubicBezTo>
                  <a:pt x="664815" y="342623"/>
                  <a:pt x="670174" y="375445"/>
                  <a:pt x="670174" y="417645"/>
                </a:cubicBezTo>
                <a:cubicBezTo>
                  <a:pt x="670174" y="465873"/>
                  <a:pt x="651753" y="499030"/>
                  <a:pt x="627974" y="519125"/>
                </a:cubicBezTo>
                <a:cubicBezTo>
                  <a:pt x="615582" y="529843"/>
                  <a:pt x="601181" y="537546"/>
                  <a:pt x="585439" y="542235"/>
                </a:cubicBezTo>
                <a:cubicBezTo>
                  <a:pt x="579746" y="568358"/>
                  <a:pt x="568023" y="592808"/>
                  <a:pt x="551277" y="613907"/>
                </a:cubicBezTo>
                <a:cubicBezTo>
                  <a:pt x="527163" y="644050"/>
                  <a:pt x="489317" y="669839"/>
                  <a:pt x="438745" y="669839"/>
                </a:cubicBezTo>
                <a:cubicBezTo>
                  <a:pt x="420659" y="669839"/>
                  <a:pt x="402573" y="665150"/>
                  <a:pt x="386497" y="656777"/>
                </a:cubicBezTo>
                <a:cubicBezTo>
                  <a:pt x="368746" y="647734"/>
                  <a:pt x="360373" y="627974"/>
                  <a:pt x="360373" y="607879"/>
                </a:cubicBezTo>
                <a:cubicBezTo>
                  <a:pt x="360373" y="607879"/>
                  <a:pt x="360373" y="502379"/>
                  <a:pt x="360373" y="502379"/>
                </a:cubicBezTo>
                <a:close/>
                <a:moveTo>
                  <a:pt x="200952" y="217363"/>
                </a:moveTo>
                <a:cubicBezTo>
                  <a:pt x="200952" y="207985"/>
                  <a:pt x="208320" y="200617"/>
                  <a:pt x="217698" y="200617"/>
                </a:cubicBezTo>
                <a:cubicBezTo>
                  <a:pt x="227075" y="200617"/>
                  <a:pt x="234444" y="207985"/>
                  <a:pt x="234444" y="217363"/>
                </a:cubicBezTo>
                <a:cubicBezTo>
                  <a:pt x="234444" y="226741"/>
                  <a:pt x="227075" y="234109"/>
                  <a:pt x="217698" y="234109"/>
                </a:cubicBezTo>
                <a:cubicBezTo>
                  <a:pt x="208320" y="234109"/>
                  <a:pt x="200952" y="226741"/>
                  <a:pt x="200952" y="217363"/>
                </a:cubicBezTo>
                <a:close/>
                <a:moveTo>
                  <a:pt x="217698" y="435060"/>
                </a:moveTo>
                <a:cubicBezTo>
                  <a:pt x="208320" y="435060"/>
                  <a:pt x="200952" y="442429"/>
                  <a:pt x="200952" y="451806"/>
                </a:cubicBezTo>
                <a:cubicBezTo>
                  <a:pt x="200952" y="461184"/>
                  <a:pt x="208320" y="468552"/>
                  <a:pt x="217698" y="468552"/>
                </a:cubicBezTo>
                <a:cubicBezTo>
                  <a:pt x="227075" y="468552"/>
                  <a:pt x="234444" y="461184"/>
                  <a:pt x="234444" y="451806"/>
                </a:cubicBezTo>
                <a:cubicBezTo>
                  <a:pt x="234444" y="442429"/>
                  <a:pt x="227075" y="435060"/>
                  <a:pt x="217698" y="435060"/>
                </a:cubicBezTo>
                <a:close/>
                <a:moveTo>
                  <a:pt x="468887" y="284347"/>
                </a:moveTo>
                <a:cubicBezTo>
                  <a:pt x="468887" y="293724"/>
                  <a:pt x="476256" y="301093"/>
                  <a:pt x="485633" y="301093"/>
                </a:cubicBezTo>
                <a:cubicBezTo>
                  <a:pt x="495011" y="301093"/>
                  <a:pt x="502379" y="293724"/>
                  <a:pt x="502379" y="284347"/>
                </a:cubicBezTo>
                <a:cubicBezTo>
                  <a:pt x="502379" y="274969"/>
                  <a:pt x="495011" y="267601"/>
                  <a:pt x="485633" y="267601"/>
                </a:cubicBezTo>
                <a:cubicBezTo>
                  <a:pt x="476256" y="267601"/>
                  <a:pt x="468887" y="274969"/>
                  <a:pt x="468887" y="284347"/>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Graphic 15">
            <a:extLst>
              <a:ext uri="{FF2B5EF4-FFF2-40B4-BE49-F238E27FC236}">
                <a16:creationId xmlns:a16="http://schemas.microsoft.com/office/drawing/2014/main" id="{BEB22EA0-A8BC-D87D-9B48-8A5DA6DC2EE3}"/>
              </a:ext>
              <a:ext uri="{C183D7F6-B498-43B3-948B-1728B52AA6E4}">
                <adec:decorative xmlns:adec="http://schemas.microsoft.com/office/drawing/2017/decorative" val="1"/>
              </a:ext>
            </a:extLst>
          </p:cNvPr>
          <p:cNvSpPr/>
          <p:nvPr/>
        </p:nvSpPr>
        <p:spPr>
          <a:xfrm>
            <a:off x="1525580" y="2050139"/>
            <a:ext cx="802778" cy="1003472"/>
          </a:xfrm>
          <a:custGeom>
            <a:avLst/>
            <a:gdLst>
              <a:gd name="connsiteX0" fmla="*/ 401389 w 802778"/>
              <a:gd name="connsiteY0" fmla="*/ 401389 h 1003472"/>
              <a:gd name="connsiteX1" fmla="*/ 802778 w 802778"/>
              <a:gd name="connsiteY1" fmla="*/ 200694 h 1003472"/>
              <a:gd name="connsiteX2" fmla="*/ 401389 w 802778"/>
              <a:gd name="connsiteY2" fmla="*/ 0 h 1003472"/>
              <a:gd name="connsiteX3" fmla="*/ 0 w 802778"/>
              <a:gd name="connsiteY3" fmla="*/ 200694 h 1003472"/>
              <a:gd name="connsiteX4" fmla="*/ 401389 w 802778"/>
              <a:gd name="connsiteY4" fmla="*/ 401389 h 1003472"/>
              <a:gd name="connsiteX5" fmla="*/ 718988 w 802778"/>
              <a:gd name="connsiteY5" fmla="*/ 409918 h 1003472"/>
              <a:gd name="connsiteX6" fmla="*/ 802778 w 802778"/>
              <a:gd name="connsiteY6" fmla="*/ 353724 h 1003472"/>
              <a:gd name="connsiteX7" fmla="*/ 802778 w 802778"/>
              <a:gd name="connsiteY7" fmla="*/ 802778 h 1003472"/>
              <a:gd name="connsiteX8" fmla="*/ 401389 w 802778"/>
              <a:gd name="connsiteY8" fmla="*/ 1003472 h 1003472"/>
              <a:gd name="connsiteX9" fmla="*/ 0 w 802778"/>
              <a:gd name="connsiteY9" fmla="*/ 802778 h 1003472"/>
              <a:gd name="connsiteX10" fmla="*/ 0 w 802778"/>
              <a:gd name="connsiteY10" fmla="*/ 353724 h 1003472"/>
              <a:gd name="connsiteX11" fmla="*/ 83790 w 802778"/>
              <a:gd name="connsiteY11" fmla="*/ 409918 h 1003472"/>
              <a:gd name="connsiteX12" fmla="*/ 401389 w 802778"/>
              <a:gd name="connsiteY12" fmla="*/ 476649 h 1003472"/>
              <a:gd name="connsiteX13" fmla="*/ 718988 w 802778"/>
              <a:gd name="connsiteY13" fmla="*/ 409918 h 100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2778" h="1003472">
                <a:moveTo>
                  <a:pt x="401389" y="401389"/>
                </a:moveTo>
                <a:cubicBezTo>
                  <a:pt x="623156" y="401389"/>
                  <a:pt x="802778" y="311578"/>
                  <a:pt x="802778" y="200694"/>
                </a:cubicBezTo>
                <a:cubicBezTo>
                  <a:pt x="802778" y="89811"/>
                  <a:pt x="623156" y="0"/>
                  <a:pt x="401389" y="0"/>
                </a:cubicBezTo>
                <a:cubicBezTo>
                  <a:pt x="179622" y="0"/>
                  <a:pt x="0" y="89811"/>
                  <a:pt x="0" y="200694"/>
                </a:cubicBezTo>
                <a:cubicBezTo>
                  <a:pt x="0" y="311578"/>
                  <a:pt x="179622" y="401389"/>
                  <a:pt x="401389" y="401389"/>
                </a:cubicBezTo>
                <a:close/>
                <a:moveTo>
                  <a:pt x="718988" y="409918"/>
                </a:moveTo>
                <a:cubicBezTo>
                  <a:pt x="749092" y="394866"/>
                  <a:pt x="777691" y="376302"/>
                  <a:pt x="802778" y="353724"/>
                </a:cubicBezTo>
                <a:lnTo>
                  <a:pt x="802778" y="802778"/>
                </a:lnTo>
                <a:cubicBezTo>
                  <a:pt x="802778" y="913661"/>
                  <a:pt x="623156" y="1003472"/>
                  <a:pt x="401389" y="1003472"/>
                </a:cubicBezTo>
                <a:cubicBezTo>
                  <a:pt x="179622" y="1003472"/>
                  <a:pt x="0" y="913661"/>
                  <a:pt x="0" y="802778"/>
                </a:cubicBezTo>
                <a:lnTo>
                  <a:pt x="0" y="353724"/>
                </a:lnTo>
                <a:cubicBezTo>
                  <a:pt x="25589" y="375800"/>
                  <a:pt x="53686" y="394866"/>
                  <a:pt x="83790" y="409918"/>
                </a:cubicBezTo>
                <a:cubicBezTo>
                  <a:pt x="169085" y="452566"/>
                  <a:pt x="281474" y="476649"/>
                  <a:pt x="401389" y="476649"/>
                </a:cubicBezTo>
                <a:cubicBezTo>
                  <a:pt x="521304" y="476649"/>
                  <a:pt x="633693" y="452566"/>
                  <a:pt x="718988" y="409918"/>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 name="Plus Sign 2">
            <a:extLst>
              <a:ext uri="{FF2B5EF4-FFF2-40B4-BE49-F238E27FC236}">
                <a16:creationId xmlns:a16="http://schemas.microsoft.com/office/drawing/2014/main" id="{C31D9459-ABC2-F95A-E478-CF618AF38188}"/>
              </a:ext>
            </a:extLst>
          </p:cNvPr>
          <p:cNvSpPr/>
          <p:nvPr/>
        </p:nvSpPr>
        <p:spPr bwMode="auto">
          <a:xfrm>
            <a:off x="3790962" y="2149301"/>
            <a:ext cx="802779" cy="85839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4" name="Plus Sign 3">
            <a:extLst>
              <a:ext uri="{FF2B5EF4-FFF2-40B4-BE49-F238E27FC236}">
                <a16:creationId xmlns:a16="http://schemas.microsoft.com/office/drawing/2014/main" id="{458E82E4-E9F1-4689-9417-E065ECAF25B4}"/>
              </a:ext>
            </a:extLst>
          </p:cNvPr>
          <p:cNvSpPr/>
          <p:nvPr/>
        </p:nvSpPr>
        <p:spPr bwMode="auto">
          <a:xfrm>
            <a:off x="8317361" y="2195214"/>
            <a:ext cx="802779" cy="858397"/>
          </a:xfrm>
          <a:prstGeom prst="mathPlus">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Graphic 5">
            <a:extLst>
              <a:ext uri="{FF2B5EF4-FFF2-40B4-BE49-F238E27FC236}">
                <a16:creationId xmlns:a16="http://schemas.microsoft.com/office/drawing/2014/main" id="{25CAAC95-15AB-9B12-4A87-AF31B017C18E}"/>
              </a:ext>
              <a:ext uri="{C183D7F6-B498-43B3-948B-1728B52AA6E4}">
                <adec:decorative xmlns:adec="http://schemas.microsoft.com/office/drawing/2017/decorative" val="1"/>
              </a:ext>
            </a:extLst>
          </p:cNvPr>
          <p:cNvSpPr/>
          <p:nvPr/>
        </p:nvSpPr>
        <p:spPr>
          <a:xfrm>
            <a:off x="10163660" y="2004226"/>
            <a:ext cx="1003972" cy="1003472"/>
          </a:xfrm>
          <a:custGeom>
            <a:avLst/>
            <a:gdLst>
              <a:gd name="connsiteX0" fmla="*/ 272625 w 670173"/>
              <a:gd name="connsiteY0" fmla="*/ 0 h 669839"/>
              <a:gd name="connsiteX1" fmla="*/ 309801 w 670173"/>
              <a:gd name="connsiteY1" fmla="*/ 47224 h 669839"/>
              <a:gd name="connsiteX2" fmla="*/ 309801 w 670173"/>
              <a:gd name="connsiteY2" fmla="*/ 192244 h 669839"/>
              <a:gd name="connsiteX3" fmla="*/ 279658 w 670173"/>
              <a:gd name="connsiteY3" fmla="*/ 192244 h 669839"/>
              <a:gd name="connsiteX4" fmla="*/ 192579 w 670173"/>
              <a:gd name="connsiteY4" fmla="*/ 155403 h 669839"/>
              <a:gd name="connsiteX5" fmla="*/ 155738 w 670173"/>
              <a:gd name="connsiteY5" fmla="*/ 242482 h 669839"/>
              <a:gd name="connsiteX6" fmla="*/ 242817 w 670173"/>
              <a:gd name="connsiteY6" fmla="*/ 279323 h 669839"/>
              <a:gd name="connsiteX7" fmla="*/ 279658 w 670173"/>
              <a:gd name="connsiteY7" fmla="*/ 242482 h 669839"/>
              <a:gd name="connsiteX8" fmla="*/ 309801 w 670173"/>
              <a:gd name="connsiteY8" fmla="*/ 242482 h 669839"/>
              <a:gd name="connsiteX9" fmla="*/ 309801 w 670173"/>
              <a:gd name="connsiteY9" fmla="*/ 607544 h 669839"/>
              <a:gd name="connsiteX10" fmla="*/ 283677 w 670173"/>
              <a:gd name="connsiteY10" fmla="*/ 656442 h 669839"/>
              <a:gd name="connsiteX11" fmla="*/ 231429 w 670173"/>
              <a:gd name="connsiteY11" fmla="*/ 669504 h 669839"/>
              <a:gd name="connsiteX12" fmla="*/ 118896 w 670173"/>
              <a:gd name="connsiteY12" fmla="*/ 613573 h 669839"/>
              <a:gd name="connsiteX13" fmla="*/ 84735 w 670173"/>
              <a:gd name="connsiteY13" fmla="*/ 541900 h 669839"/>
              <a:gd name="connsiteX14" fmla="*/ 42200 w 670173"/>
              <a:gd name="connsiteY14" fmla="*/ 518790 h 669839"/>
              <a:gd name="connsiteX15" fmla="*/ 0 w 670173"/>
              <a:gd name="connsiteY15" fmla="*/ 417310 h 669839"/>
              <a:gd name="connsiteX16" fmla="*/ 6363 w 670173"/>
              <a:gd name="connsiteY16" fmla="*/ 351331 h 669839"/>
              <a:gd name="connsiteX17" fmla="*/ 147365 w 670173"/>
              <a:gd name="connsiteY17" fmla="*/ 351331 h 669839"/>
              <a:gd name="connsiteX18" fmla="*/ 192244 w 670173"/>
              <a:gd name="connsiteY18" fmla="*/ 389846 h 669839"/>
              <a:gd name="connsiteX19" fmla="*/ 156072 w 670173"/>
              <a:gd name="connsiteY19" fmla="*/ 477260 h 669839"/>
              <a:gd name="connsiteX20" fmla="*/ 243486 w 670173"/>
              <a:gd name="connsiteY20" fmla="*/ 513432 h 669839"/>
              <a:gd name="connsiteX21" fmla="*/ 279658 w 670173"/>
              <a:gd name="connsiteY21" fmla="*/ 426018 h 669839"/>
              <a:gd name="connsiteX22" fmla="*/ 242482 w 670173"/>
              <a:gd name="connsiteY22" fmla="*/ 389511 h 669839"/>
              <a:gd name="connsiteX23" fmla="*/ 147365 w 670173"/>
              <a:gd name="connsiteY23" fmla="*/ 301093 h 669839"/>
              <a:gd name="connsiteX24" fmla="*/ 34832 w 670173"/>
              <a:gd name="connsiteY24" fmla="*/ 301093 h 669839"/>
              <a:gd name="connsiteX25" fmla="*/ 51243 w 670173"/>
              <a:gd name="connsiteY25" fmla="*/ 291045 h 669839"/>
              <a:gd name="connsiteX26" fmla="*/ 45214 w 670173"/>
              <a:gd name="connsiteY26" fmla="*/ 253199 h 669839"/>
              <a:gd name="connsiteX27" fmla="*/ 55262 w 670173"/>
              <a:gd name="connsiteY27" fmla="*/ 180187 h 669839"/>
              <a:gd name="connsiteX28" fmla="*/ 90093 w 670173"/>
              <a:gd name="connsiteY28" fmla="*/ 120906 h 669839"/>
              <a:gd name="connsiteX29" fmla="*/ 126934 w 670173"/>
              <a:gd name="connsiteY29" fmla="*/ 101816 h 669839"/>
              <a:gd name="connsiteX30" fmla="*/ 172149 w 670173"/>
              <a:gd name="connsiteY30" fmla="*/ 33492 h 669839"/>
              <a:gd name="connsiteX31" fmla="*/ 272625 w 670173"/>
              <a:gd name="connsiteY31" fmla="*/ 0 h 669839"/>
              <a:gd name="connsiteX32" fmla="*/ 272625 w 670173"/>
              <a:gd name="connsiteY32" fmla="*/ 0 h 669839"/>
              <a:gd name="connsiteX33" fmla="*/ 360038 w 670173"/>
              <a:gd name="connsiteY33" fmla="*/ 502044 h 669839"/>
              <a:gd name="connsiteX34" fmla="*/ 415300 w 670173"/>
              <a:gd name="connsiteY34" fmla="*/ 502044 h 669839"/>
              <a:gd name="connsiteX35" fmla="*/ 510752 w 670173"/>
              <a:gd name="connsiteY35" fmla="*/ 406592 h 669839"/>
              <a:gd name="connsiteX36" fmla="*/ 510752 w 670173"/>
              <a:gd name="connsiteY36" fmla="*/ 406592 h 669839"/>
              <a:gd name="connsiteX37" fmla="*/ 510752 w 670173"/>
              <a:gd name="connsiteY37" fmla="*/ 346307 h 669839"/>
              <a:gd name="connsiteX38" fmla="*/ 547593 w 670173"/>
              <a:gd name="connsiteY38" fmla="*/ 259228 h 669839"/>
              <a:gd name="connsiteX39" fmla="*/ 460514 w 670173"/>
              <a:gd name="connsiteY39" fmla="*/ 222387 h 669839"/>
              <a:gd name="connsiteX40" fmla="*/ 423673 w 670173"/>
              <a:gd name="connsiteY40" fmla="*/ 309466 h 669839"/>
              <a:gd name="connsiteX41" fmla="*/ 460514 w 670173"/>
              <a:gd name="connsiteY41" fmla="*/ 346307 h 669839"/>
              <a:gd name="connsiteX42" fmla="*/ 460514 w 670173"/>
              <a:gd name="connsiteY42" fmla="*/ 406592 h 669839"/>
              <a:gd name="connsiteX43" fmla="*/ 415300 w 670173"/>
              <a:gd name="connsiteY43" fmla="*/ 451806 h 669839"/>
              <a:gd name="connsiteX44" fmla="*/ 360038 w 670173"/>
              <a:gd name="connsiteY44" fmla="*/ 451806 h 669839"/>
              <a:gd name="connsiteX45" fmla="*/ 360038 w 670173"/>
              <a:gd name="connsiteY45" fmla="*/ 47224 h 669839"/>
              <a:gd name="connsiteX46" fmla="*/ 397215 w 670173"/>
              <a:gd name="connsiteY46" fmla="*/ 0 h 669839"/>
              <a:gd name="connsiteX47" fmla="*/ 497690 w 670173"/>
              <a:gd name="connsiteY47" fmla="*/ 33827 h 669839"/>
              <a:gd name="connsiteX48" fmla="*/ 542905 w 670173"/>
              <a:gd name="connsiteY48" fmla="*/ 102150 h 669839"/>
              <a:gd name="connsiteX49" fmla="*/ 579746 w 670173"/>
              <a:gd name="connsiteY49" fmla="*/ 121241 h 669839"/>
              <a:gd name="connsiteX50" fmla="*/ 614577 w 670173"/>
              <a:gd name="connsiteY50" fmla="*/ 180522 h 669839"/>
              <a:gd name="connsiteX51" fmla="*/ 624625 w 670173"/>
              <a:gd name="connsiteY51" fmla="*/ 253534 h 669839"/>
              <a:gd name="connsiteX52" fmla="*/ 618596 w 670173"/>
              <a:gd name="connsiteY52" fmla="*/ 291380 h 669839"/>
              <a:gd name="connsiteX53" fmla="*/ 620941 w 670173"/>
              <a:gd name="connsiteY53" fmla="*/ 292385 h 669839"/>
              <a:gd name="connsiteX54" fmla="*/ 650749 w 670173"/>
              <a:gd name="connsiteY54" fmla="*/ 319513 h 669839"/>
              <a:gd name="connsiteX55" fmla="*/ 670174 w 670173"/>
              <a:gd name="connsiteY55" fmla="*/ 417645 h 669839"/>
              <a:gd name="connsiteX56" fmla="*/ 627974 w 670173"/>
              <a:gd name="connsiteY56" fmla="*/ 519125 h 669839"/>
              <a:gd name="connsiteX57" fmla="*/ 585439 w 670173"/>
              <a:gd name="connsiteY57" fmla="*/ 542235 h 669839"/>
              <a:gd name="connsiteX58" fmla="*/ 551277 w 670173"/>
              <a:gd name="connsiteY58" fmla="*/ 613907 h 669839"/>
              <a:gd name="connsiteX59" fmla="*/ 438745 w 670173"/>
              <a:gd name="connsiteY59" fmla="*/ 669839 h 669839"/>
              <a:gd name="connsiteX60" fmla="*/ 386497 w 670173"/>
              <a:gd name="connsiteY60" fmla="*/ 656777 h 669839"/>
              <a:gd name="connsiteX61" fmla="*/ 360373 w 670173"/>
              <a:gd name="connsiteY61" fmla="*/ 607879 h 669839"/>
              <a:gd name="connsiteX62" fmla="*/ 360373 w 670173"/>
              <a:gd name="connsiteY62" fmla="*/ 502379 h 669839"/>
              <a:gd name="connsiteX63" fmla="*/ 200952 w 670173"/>
              <a:gd name="connsiteY63" fmla="*/ 217363 h 669839"/>
              <a:gd name="connsiteX64" fmla="*/ 217698 w 670173"/>
              <a:gd name="connsiteY64" fmla="*/ 200617 h 669839"/>
              <a:gd name="connsiteX65" fmla="*/ 234444 w 670173"/>
              <a:gd name="connsiteY65" fmla="*/ 217363 h 669839"/>
              <a:gd name="connsiteX66" fmla="*/ 217698 w 670173"/>
              <a:gd name="connsiteY66" fmla="*/ 234109 h 669839"/>
              <a:gd name="connsiteX67" fmla="*/ 200952 w 670173"/>
              <a:gd name="connsiteY67" fmla="*/ 217363 h 669839"/>
              <a:gd name="connsiteX68" fmla="*/ 217698 w 670173"/>
              <a:gd name="connsiteY68" fmla="*/ 435060 h 669839"/>
              <a:gd name="connsiteX69" fmla="*/ 200952 w 670173"/>
              <a:gd name="connsiteY69" fmla="*/ 451806 h 669839"/>
              <a:gd name="connsiteX70" fmla="*/ 217698 w 670173"/>
              <a:gd name="connsiteY70" fmla="*/ 468552 h 669839"/>
              <a:gd name="connsiteX71" fmla="*/ 234444 w 670173"/>
              <a:gd name="connsiteY71" fmla="*/ 451806 h 669839"/>
              <a:gd name="connsiteX72" fmla="*/ 217698 w 670173"/>
              <a:gd name="connsiteY72" fmla="*/ 435060 h 669839"/>
              <a:gd name="connsiteX73" fmla="*/ 468887 w 670173"/>
              <a:gd name="connsiteY73" fmla="*/ 284347 h 669839"/>
              <a:gd name="connsiteX74" fmla="*/ 485633 w 670173"/>
              <a:gd name="connsiteY74" fmla="*/ 301093 h 669839"/>
              <a:gd name="connsiteX75" fmla="*/ 502379 w 670173"/>
              <a:gd name="connsiteY75" fmla="*/ 284347 h 669839"/>
              <a:gd name="connsiteX76" fmla="*/ 485633 w 670173"/>
              <a:gd name="connsiteY76" fmla="*/ 267601 h 669839"/>
              <a:gd name="connsiteX77" fmla="*/ 468887 w 670173"/>
              <a:gd name="connsiteY77" fmla="*/ 284347 h 669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70173" h="669839">
                <a:moveTo>
                  <a:pt x="272625" y="0"/>
                </a:moveTo>
                <a:cubicBezTo>
                  <a:pt x="296404" y="0"/>
                  <a:pt x="309801" y="23444"/>
                  <a:pt x="309801" y="47224"/>
                </a:cubicBezTo>
                <a:lnTo>
                  <a:pt x="309801" y="192244"/>
                </a:lnTo>
                <a:lnTo>
                  <a:pt x="279658" y="192244"/>
                </a:lnTo>
                <a:cubicBezTo>
                  <a:pt x="265926" y="158082"/>
                  <a:pt x="226741" y="141336"/>
                  <a:pt x="192579" y="155403"/>
                </a:cubicBezTo>
                <a:cubicBezTo>
                  <a:pt x="158417" y="169134"/>
                  <a:pt x="141671" y="208320"/>
                  <a:pt x="155738" y="242482"/>
                </a:cubicBezTo>
                <a:cubicBezTo>
                  <a:pt x="169804" y="276644"/>
                  <a:pt x="208655" y="293390"/>
                  <a:pt x="242817" y="279323"/>
                </a:cubicBezTo>
                <a:cubicBezTo>
                  <a:pt x="259563" y="272625"/>
                  <a:pt x="272959" y="259228"/>
                  <a:pt x="279658" y="242482"/>
                </a:cubicBezTo>
                <a:lnTo>
                  <a:pt x="309801" y="242482"/>
                </a:lnTo>
                <a:lnTo>
                  <a:pt x="309801" y="607544"/>
                </a:lnTo>
                <a:cubicBezTo>
                  <a:pt x="309801" y="627639"/>
                  <a:pt x="301428" y="647399"/>
                  <a:pt x="283677" y="656442"/>
                </a:cubicBezTo>
                <a:cubicBezTo>
                  <a:pt x="267601" y="664815"/>
                  <a:pt x="249515" y="669504"/>
                  <a:pt x="231429" y="669504"/>
                </a:cubicBezTo>
                <a:cubicBezTo>
                  <a:pt x="180857" y="669504"/>
                  <a:pt x="143346" y="644050"/>
                  <a:pt x="118896" y="613573"/>
                </a:cubicBezTo>
                <a:cubicBezTo>
                  <a:pt x="102150" y="592808"/>
                  <a:pt x="90428" y="568023"/>
                  <a:pt x="84735" y="541900"/>
                </a:cubicBezTo>
                <a:cubicBezTo>
                  <a:pt x="68993" y="537211"/>
                  <a:pt x="54592" y="529508"/>
                  <a:pt x="42200" y="518790"/>
                </a:cubicBezTo>
                <a:cubicBezTo>
                  <a:pt x="18421" y="498360"/>
                  <a:pt x="0" y="465538"/>
                  <a:pt x="0" y="417310"/>
                </a:cubicBezTo>
                <a:cubicBezTo>
                  <a:pt x="0" y="391856"/>
                  <a:pt x="1675" y="370086"/>
                  <a:pt x="6363" y="351331"/>
                </a:cubicBezTo>
                <a:lnTo>
                  <a:pt x="147365" y="351331"/>
                </a:lnTo>
                <a:cubicBezTo>
                  <a:pt x="170139" y="351331"/>
                  <a:pt x="188895" y="368077"/>
                  <a:pt x="192244" y="389846"/>
                </a:cubicBezTo>
                <a:cubicBezTo>
                  <a:pt x="158082" y="403913"/>
                  <a:pt x="141671" y="443098"/>
                  <a:pt x="156072" y="477260"/>
                </a:cubicBezTo>
                <a:cubicBezTo>
                  <a:pt x="170139" y="511422"/>
                  <a:pt x="209325" y="527833"/>
                  <a:pt x="243486" y="513432"/>
                </a:cubicBezTo>
                <a:cubicBezTo>
                  <a:pt x="277648" y="499030"/>
                  <a:pt x="294059" y="460179"/>
                  <a:pt x="279658" y="426018"/>
                </a:cubicBezTo>
                <a:cubicBezTo>
                  <a:pt x="272625" y="409272"/>
                  <a:pt x="259563" y="396210"/>
                  <a:pt x="242482" y="389511"/>
                </a:cubicBezTo>
                <a:cubicBezTo>
                  <a:pt x="238798" y="339608"/>
                  <a:pt x="197268" y="301093"/>
                  <a:pt x="147365" y="301093"/>
                </a:cubicBezTo>
                <a:lnTo>
                  <a:pt x="34832" y="301093"/>
                </a:lnTo>
                <a:cubicBezTo>
                  <a:pt x="39855" y="297074"/>
                  <a:pt x="45549" y="293390"/>
                  <a:pt x="51243" y="291045"/>
                </a:cubicBezTo>
                <a:cubicBezTo>
                  <a:pt x="47893" y="278653"/>
                  <a:pt x="45884" y="265926"/>
                  <a:pt x="45214" y="253199"/>
                </a:cubicBezTo>
                <a:cubicBezTo>
                  <a:pt x="44209" y="228750"/>
                  <a:pt x="47893" y="202961"/>
                  <a:pt x="55262" y="180187"/>
                </a:cubicBezTo>
                <a:cubicBezTo>
                  <a:pt x="62630" y="157747"/>
                  <a:pt x="74017" y="135977"/>
                  <a:pt x="90093" y="120906"/>
                </a:cubicBezTo>
                <a:cubicBezTo>
                  <a:pt x="100141" y="111193"/>
                  <a:pt x="112868" y="104495"/>
                  <a:pt x="126934" y="101816"/>
                </a:cubicBezTo>
                <a:cubicBezTo>
                  <a:pt x="133633" y="73682"/>
                  <a:pt x="150714" y="50573"/>
                  <a:pt x="172149" y="33492"/>
                </a:cubicBezTo>
                <a:cubicBezTo>
                  <a:pt x="199947" y="12057"/>
                  <a:pt x="236453" y="0"/>
                  <a:pt x="272625" y="0"/>
                </a:cubicBezTo>
                <a:lnTo>
                  <a:pt x="272625" y="0"/>
                </a:lnTo>
                <a:close/>
                <a:moveTo>
                  <a:pt x="360038" y="502044"/>
                </a:moveTo>
                <a:lnTo>
                  <a:pt x="415300" y="502044"/>
                </a:lnTo>
                <a:cubicBezTo>
                  <a:pt x="467883" y="502044"/>
                  <a:pt x="510752" y="459175"/>
                  <a:pt x="510752" y="406592"/>
                </a:cubicBezTo>
                <a:lnTo>
                  <a:pt x="510752" y="406592"/>
                </a:lnTo>
                <a:lnTo>
                  <a:pt x="510752" y="346307"/>
                </a:lnTo>
                <a:cubicBezTo>
                  <a:pt x="544914" y="332575"/>
                  <a:pt x="561660" y="293390"/>
                  <a:pt x="547593" y="259228"/>
                </a:cubicBezTo>
                <a:cubicBezTo>
                  <a:pt x="533527" y="225066"/>
                  <a:pt x="494676" y="208320"/>
                  <a:pt x="460514" y="222387"/>
                </a:cubicBezTo>
                <a:cubicBezTo>
                  <a:pt x="426353" y="236118"/>
                  <a:pt x="409607" y="275304"/>
                  <a:pt x="423673" y="309466"/>
                </a:cubicBezTo>
                <a:cubicBezTo>
                  <a:pt x="430372" y="326212"/>
                  <a:pt x="443768" y="339608"/>
                  <a:pt x="460514" y="346307"/>
                </a:cubicBezTo>
                <a:lnTo>
                  <a:pt x="460514" y="406592"/>
                </a:lnTo>
                <a:cubicBezTo>
                  <a:pt x="460514" y="431711"/>
                  <a:pt x="440419" y="451806"/>
                  <a:pt x="415300" y="451806"/>
                </a:cubicBezTo>
                <a:lnTo>
                  <a:pt x="360038" y="451806"/>
                </a:lnTo>
                <a:lnTo>
                  <a:pt x="360038" y="47224"/>
                </a:lnTo>
                <a:cubicBezTo>
                  <a:pt x="360038" y="23444"/>
                  <a:pt x="373435" y="0"/>
                  <a:pt x="397215" y="0"/>
                </a:cubicBezTo>
                <a:cubicBezTo>
                  <a:pt x="433386" y="0"/>
                  <a:pt x="469892" y="12057"/>
                  <a:pt x="497690" y="33827"/>
                </a:cubicBezTo>
                <a:cubicBezTo>
                  <a:pt x="519460" y="50573"/>
                  <a:pt x="536206" y="74017"/>
                  <a:pt x="542905" y="102150"/>
                </a:cubicBezTo>
                <a:cubicBezTo>
                  <a:pt x="556971" y="104495"/>
                  <a:pt x="569363" y="111528"/>
                  <a:pt x="579746" y="121241"/>
                </a:cubicBezTo>
                <a:cubicBezTo>
                  <a:pt x="595822" y="136312"/>
                  <a:pt x="607209" y="158082"/>
                  <a:pt x="614577" y="180522"/>
                </a:cubicBezTo>
                <a:cubicBezTo>
                  <a:pt x="621946" y="203296"/>
                  <a:pt x="625630" y="229085"/>
                  <a:pt x="624625" y="253534"/>
                </a:cubicBezTo>
                <a:cubicBezTo>
                  <a:pt x="623955" y="266261"/>
                  <a:pt x="622280" y="278988"/>
                  <a:pt x="618596" y="291380"/>
                </a:cubicBezTo>
                <a:lnTo>
                  <a:pt x="620941" y="292385"/>
                </a:lnTo>
                <a:cubicBezTo>
                  <a:pt x="633333" y="298078"/>
                  <a:pt x="643380" y="307456"/>
                  <a:pt x="650749" y="319513"/>
                </a:cubicBezTo>
                <a:cubicBezTo>
                  <a:pt x="664815" y="342623"/>
                  <a:pt x="670174" y="375445"/>
                  <a:pt x="670174" y="417645"/>
                </a:cubicBezTo>
                <a:cubicBezTo>
                  <a:pt x="670174" y="465873"/>
                  <a:pt x="651753" y="499030"/>
                  <a:pt x="627974" y="519125"/>
                </a:cubicBezTo>
                <a:cubicBezTo>
                  <a:pt x="615582" y="529843"/>
                  <a:pt x="601181" y="537546"/>
                  <a:pt x="585439" y="542235"/>
                </a:cubicBezTo>
                <a:cubicBezTo>
                  <a:pt x="579746" y="568358"/>
                  <a:pt x="568023" y="592808"/>
                  <a:pt x="551277" y="613907"/>
                </a:cubicBezTo>
                <a:cubicBezTo>
                  <a:pt x="527163" y="644050"/>
                  <a:pt x="489317" y="669839"/>
                  <a:pt x="438745" y="669839"/>
                </a:cubicBezTo>
                <a:cubicBezTo>
                  <a:pt x="420659" y="669839"/>
                  <a:pt x="402573" y="665150"/>
                  <a:pt x="386497" y="656777"/>
                </a:cubicBezTo>
                <a:cubicBezTo>
                  <a:pt x="368746" y="647734"/>
                  <a:pt x="360373" y="627974"/>
                  <a:pt x="360373" y="607879"/>
                </a:cubicBezTo>
                <a:cubicBezTo>
                  <a:pt x="360373" y="607879"/>
                  <a:pt x="360373" y="502379"/>
                  <a:pt x="360373" y="502379"/>
                </a:cubicBezTo>
                <a:close/>
                <a:moveTo>
                  <a:pt x="200952" y="217363"/>
                </a:moveTo>
                <a:cubicBezTo>
                  <a:pt x="200952" y="207985"/>
                  <a:pt x="208320" y="200617"/>
                  <a:pt x="217698" y="200617"/>
                </a:cubicBezTo>
                <a:cubicBezTo>
                  <a:pt x="227075" y="200617"/>
                  <a:pt x="234444" y="207985"/>
                  <a:pt x="234444" y="217363"/>
                </a:cubicBezTo>
                <a:cubicBezTo>
                  <a:pt x="234444" y="226741"/>
                  <a:pt x="227075" y="234109"/>
                  <a:pt x="217698" y="234109"/>
                </a:cubicBezTo>
                <a:cubicBezTo>
                  <a:pt x="208320" y="234109"/>
                  <a:pt x="200952" y="226741"/>
                  <a:pt x="200952" y="217363"/>
                </a:cubicBezTo>
                <a:close/>
                <a:moveTo>
                  <a:pt x="217698" y="435060"/>
                </a:moveTo>
                <a:cubicBezTo>
                  <a:pt x="208320" y="435060"/>
                  <a:pt x="200952" y="442429"/>
                  <a:pt x="200952" y="451806"/>
                </a:cubicBezTo>
                <a:cubicBezTo>
                  <a:pt x="200952" y="461184"/>
                  <a:pt x="208320" y="468552"/>
                  <a:pt x="217698" y="468552"/>
                </a:cubicBezTo>
                <a:cubicBezTo>
                  <a:pt x="227075" y="468552"/>
                  <a:pt x="234444" y="461184"/>
                  <a:pt x="234444" y="451806"/>
                </a:cubicBezTo>
                <a:cubicBezTo>
                  <a:pt x="234444" y="442429"/>
                  <a:pt x="227075" y="435060"/>
                  <a:pt x="217698" y="435060"/>
                </a:cubicBezTo>
                <a:close/>
                <a:moveTo>
                  <a:pt x="468887" y="284347"/>
                </a:moveTo>
                <a:cubicBezTo>
                  <a:pt x="468887" y="293724"/>
                  <a:pt x="476256" y="301093"/>
                  <a:pt x="485633" y="301093"/>
                </a:cubicBezTo>
                <a:cubicBezTo>
                  <a:pt x="495011" y="301093"/>
                  <a:pt x="502379" y="293724"/>
                  <a:pt x="502379" y="284347"/>
                </a:cubicBezTo>
                <a:cubicBezTo>
                  <a:pt x="502379" y="274969"/>
                  <a:pt x="495011" y="267601"/>
                  <a:pt x="485633" y="267601"/>
                </a:cubicBezTo>
                <a:cubicBezTo>
                  <a:pt x="476256" y="267601"/>
                  <a:pt x="468887" y="274969"/>
                  <a:pt x="468887" y="284347"/>
                </a:cubicBezTo>
                <a:close/>
              </a:path>
            </a:pathLst>
          </a:custGeom>
          <a:gradFill flip="none" rotWithShape="1">
            <a:gsLst>
              <a:gs pos="40000">
                <a:schemeClr val="accent1"/>
              </a:gs>
              <a:gs pos="10000">
                <a:schemeClr val="accent5"/>
              </a:gs>
            </a:gsLst>
            <a:path path="circle">
              <a:fillToRect l="100000" t="100000"/>
            </a:path>
            <a:tileRect r="-100000" b="-100000"/>
          </a:gradFill>
          <a:ln w="9525" cap="flat">
            <a:noFill/>
            <a:prstDash val="solid"/>
            <a:miter/>
          </a:ln>
          <a:effectLst>
            <a:outerShdw blurRad="88900" dist="63500" dir="2700000" algn="tl" rotWithShape="0">
              <a:prstClr val="black">
                <a:alpha val="3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ED818163-7B84-FC0C-A03E-F853985FD066}"/>
              </a:ext>
            </a:extLst>
          </p:cNvPr>
          <p:cNvSpPr/>
          <p:nvPr/>
        </p:nvSpPr>
        <p:spPr>
          <a:xfrm>
            <a:off x="9214009" y="3239189"/>
            <a:ext cx="2903274" cy="398562"/>
          </a:xfrm>
          <a:custGeom>
            <a:avLst/>
            <a:gdLst>
              <a:gd name="connsiteX0" fmla="*/ 0 w 4320000"/>
              <a:gd name="connsiteY0" fmla="*/ 0 h 648000"/>
              <a:gd name="connsiteX1" fmla="*/ 4320000 w 4320000"/>
              <a:gd name="connsiteY1" fmla="*/ 0 h 648000"/>
              <a:gd name="connsiteX2" fmla="*/ 4320000 w 4320000"/>
              <a:gd name="connsiteY2" fmla="*/ 648000 h 648000"/>
              <a:gd name="connsiteX3" fmla="*/ 0 w 4320000"/>
              <a:gd name="connsiteY3" fmla="*/ 648000 h 648000"/>
              <a:gd name="connsiteX4" fmla="*/ 0 w 4320000"/>
              <a:gd name="connsiteY4" fmla="*/ 0 h 6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648000">
                <a:moveTo>
                  <a:pt x="0" y="0"/>
                </a:moveTo>
                <a:lnTo>
                  <a:pt x="4320000" y="0"/>
                </a:lnTo>
                <a:lnTo>
                  <a:pt x="4320000" y="648000"/>
                </a:lnTo>
                <a:lnTo>
                  <a:pt x="0" y="648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1600200" rtl="0" eaLnBrk="1" fontAlgn="auto" latinLnBrk="0" hangingPunct="1">
              <a:lnSpc>
                <a:spcPct val="100000"/>
              </a:lnSpc>
              <a:spcBef>
                <a:spcPct val="0"/>
              </a:spcBef>
              <a:spcAft>
                <a:spcPct val="35000"/>
              </a:spcAft>
              <a:buClrTx/>
              <a:buSzTx/>
              <a:buFontTx/>
              <a:buNone/>
              <a:tabLst/>
              <a:defRPr b="1"/>
            </a:pPr>
            <a:r>
              <a:rPr kumimoji="0" lang="en-US" sz="2800" b="1" i="0" u="none" strike="noStrike" kern="1200" cap="none" spc="0" normalizeH="0" baseline="0" noProof="0">
                <a:ln>
                  <a:noFill/>
                </a:ln>
                <a:solidFill>
                  <a:srgbClr val="C5B4E3"/>
                </a:solidFill>
                <a:effectLst/>
                <a:uLnTx/>
                <a:uFillTx/>
                <a:latin typeface="Segoe UI"/>
                <a:ea typeface="+mn-ea"/>
                <a:cs typeface="+mn-cs"/>
              </a:rPr>
              <a:t>Integrations</a:t>
            </a:r>
          </a:p>
        </p:txBody>
      </p:sp>
      <p:sp>
        <p:nvSpPr>
          <p:cNvPr id="8" name="Freeform: Shape 7">
            <a:extLst>
              <a:ext uri="{FF2B5EF4-FFF2-40B4-BE49-F238E27FC236}">
                <a16:creationId xmlns:a16="http://schemas.microsoft.com/office/drawing/2014/main" id="{11C3BC7A-FD9F-53CE-CF84-148DADBB4025}"/>
              </a:ext>
            </a:extLst>
          </p:cNvPr>
          <p:cNvSpPr/>
          <p:nvPr/>
        </p:nvSpPr>
        <p:spPr>
          <a:xfrm>
            <a:off x="9084349" y="3942199"/>
            <a:ext cx="3032934" cy="1772684"/>
          </a:xfrm>
          <a:custGeom>
            <a:avLst/>
            <a:gdLst>
              <a:gd name="connsiteX0" fmla="*/ 0 w 4320000"/>
              <a:gd name="connsiteY0" fmla="*/ 0 h 1455818"/>
              <a:gd name="connsiteX1" fmla="*/ 4320000 w 4320000"/>
              <a:gd name="connsiteY1" fmla="*/ 0 h 1455818"/>
              <a:gd name="connsiteX2" fmla="*/ 4320000 w 4320000"/>
              <a:gd name="connsiteY2" fmla="*/ 1455818 h 1455818"/>
              <a:gd name="connsiteX3" fmla="*/ 0 w 4320000"/>
              <a:gd name="connsiteY3" fmla="*/ 1455818 h 1455818"/>
              <a:gd name="connsiteX4" fmla="*/ 0 w 4320000"/>
              <a:gd name="connsiteY4" fmla="*/ 0 h 14558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1455818">
                <a:moveTo>
                  <a:pt x="0" y="0"/>
                </a:moveTo>
                <a:lnTo>
                  <a:pt x="4320000" y="0"/>
                </a:lnTo>
                <a:lnTo>
                  <a:pt x="4320000" y="1455818"/>
                </a:lnTo>
                <a:lnTo>
                  <a:pt x="0" y="145581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err="1">
                <a:ln>
                  <a:noFill/>
                </a:ln>
                <a:solidFill>
                  <a:srgbClr val="FFFFFF">
                    <a:hueOff val="0"/>
                    <a:satOff val="0"/>
                    <a:lumOff val="0"/>
                    <a:alphaOff val="0"/>
                  </a:srgbClr>
                </a:solidFill>
                <a:effectLst/>
                <a:uLnTx/>
                <a:uFillTx/>
                <a:latin typeface="Segoe UI"/>
                <a:ea typeface="+mn-ea"/>
                <a:cs typeface="+mn-cs"/>
              </a:rPr>
              <a:t>LangChain</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rPr>
              <a:t>Semantic Kernel</a:t>
            </a:r>
          </a:p>
          <a:p>
            <a:pPr marL="0" marR="0" lvl="0" indent="0" algn="ctr" defTabSz="755650" rtl="0" eaLnBrk="1" fontAlgn="auto" latinLnBrk="0" hangingPunct="1">
              <a:lnSpc>
                <a:spcPct val="100000"/>
              </a:lnSpc>
              <a:spcBef>
                <a:spcPct val="0"/>
              </a:spcBef>
              <a:spcAft>
                <a:spcPct val="35000"/>
              </a:spcAft>
              <a:buClrTx/>
              <a:buSzTx/>
              <a:buFontTx/>
              <a:buNone/>
              <a:tabLst/>
              <a:defRPr/>
            </a:pPr>
            <a:r>
              <a:rPr kumimoji="0" lang="en-US" sz="1600" b="0" i="0" u="none" strike="noStrike" kern="1200" cap="none" spc="0" normalizeH="0" baseline="0" noProof="0" err="1">
                <a:ln>
                  <a:noFill/>
                </a:ln>
                <a:solidFill>
                  <a:srgbClr val="FFFFFF">
                    <a:hueOff val="0"/>
                    <a:satOff val="0"/>
                    <a:lumOff val="0"/>
                    <a:alphaOff val="0"/>
                  </a:srgbClr>
                </a:solidFill>
                <a:effectLst/>
                <a:uLnTx/>
                <a:uFillTx/>
                <a:latin typeface="Segoe UI"/>
                <a:ea typeface="+mn-ea"/>
                <a:cs typeface="+mn-cs"/>
              </a:rPr>
              <a:t>LlamaIndex</a:t>
            </a: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a:p>
            <a:pPr marL="0" marR="0" lvl="0" indent="0" algn="ctr" defTabSz="755650" rtl="0" eaLnBrk="1" fontAlgn="auto" latinLnBrk="0" hangingPunct="1">
              <a:lnSpc>
                <a:spcPct val="100000"/>
              </a:lnSpc>
              <a:spcBef>
                <a:spcPct val="0"/>
              </a:spcBef>
              <a:spcAft>
                <a:spcPct val="35000"/>
              </a:spcAft>
              <a:buClrTx/>
              <a:buSzTx/>
              <a:buFontTx/>
              <a:buNone/>
              <a:tabLst/>
              <a:defRPr/>
            </a:pPr>
            <a:endParaRPr kumimoji="0" lang="en-US" sz="1600" b="0" i="0" u="none" strike="noStrike" kern="1200" cap="none" spc="0" normalizeH="0" baseline="0" noProof="0">
              <a:ln>
                <a:noFill/>
              </a:ln>
              <a:solidFill>
                <a:srgbClr val="FFFFFF">
                  <a:hueOff val="0"/>
                  <a:satOff val="0"/>
                  <a:lumOff val="0"/>
                  <a:alphaOff val="0"/>
                </a:srgbClr>
              </a:solidFill>
              <a:effectLst/>
              <a:uLnTx/>
              <a:uFillTx/>
              <a:latin typeface="Segoe UI"/>
              <a:ea typeface="+mn-ea"/>
              <a:cs typeface="+mn-cs"/>
            </a:endParaRPr>
          </a:p>
        </p:txBody>
      </p:sp>
    </p:spTree>
    <p:extLst>
      <p:ext uri="{BB962C8B-B14F-4D97-AF65-F5344CB8AC3E}">
        <p14:creationId xmlns:p14="http://schemas.microsoft.com/office/powerpoint/2010/main" val="41965357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7" grpId="0" animBg="1"/>
      <p:bldP spid="3" grpId="0" animBg="1"/>
      <p:bldP spid="4" grpId="0" animBg="1"/>
      <p:bldP spid="5" grpId="0" animBg="1"/>
      <p:bldP spid="6"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38">
            <a:extLst>
              <a:ext uri="{FF2B5EF4-FFF2-40B4-BE49-F238E27FC236}">
                <a16:creationId xmlns:a16="http://schemas.microsoft.com/office/drawing/2014/main" id="{09AFD7B8-F1C0-09EC-3330-E0DDDFFA5E01}"/>
              </a:ext>
            </a:extLst>
          </p:cNvPr>
          <p:cNvSpPr/>
          <p:nvPr/>
        </p:nvSpPr>
        <p:spPr bwMode="auto">
          <a:xfrm>
            <a:off x="5196731" y="2052382"/>
            <a:ext cx="6407007" cy="4392868"/>
          </a:xfrm>
          <a:prstGeom prst="roundRect">
            <a:avLst>
              <a:gd name="adj" fmla="val 3223"/>
            </a:avLst>
          </a:prstGeom>
          <a:solidFill>
            <a:srgbClr val="091F2C"/>
          </a:soli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itle 22">
            <a:extLst>
              <a:ext uri="{FF2B5EF4-FFF2-40B4-BE49-F238E27FC236}">
                <a16:creationId xmlns:a16="http://schemas.microsoft.com/office/drawing/2014/main" id="{37DCA84E-499B-3E45-BDA3-8AF4B35A8817}"/>
              </a:ext>
            </a:extLst>
          </p:cNvPr>
          <p:cNvSpPr>
            <a:spLocks noGrp="1"/>
          </p:cNvSpPr>
          <p:nvPr>
            <p:ph type="title"/>
          </p:nvPr>
        </p:nvSpPr>
        <p:spPr>
          <a:xfrm>
            <a:off x="588263" y="457200"/>
            <a:ext cx="11018520" cy="553998"/>
          </a:xfrm>
        </p:spPr>
        <p:txBody>
          <a:bodyPr/>
          <a:lstStyle/>
          <a:p>
            <a:r>
              <a:rPr lang="en-US">
                <a:solidFill>
                  <a:srgbClr val="8DC8E8"/>
                </a:solidFill>
                <a:ea typeface="+mj-lt"/>
                <a:cs typeface="+mj-lt"/>
              </a:rPr>
              <a:t>AI Services integrated into Azure Postgres</a:t>
            </a:r>
            <a:endParaRPr lang="en-US"/>
          </a:p>
        </p:txBody>
      </p:sp>
      <p:sp>
        <p:nvSpPr>
          <p:cNvPr id="3" name="TextBox 2">
            <a:extLst>
              <a:ext uri="{FF2B5EF4-FFF2-40B4-BE49-F238E27FC236}">
                <a16:creationId xmlns:a16="http://schemas.microsoft.com/office/drawing/2014/main" id="{0B96FEAA-527A-95AA-4A66-449B85CFAD18}"/>
              </a:ext>
            </a:extLst>
          </p:cNvPr>
          <p:cNvSpPr txBox="1"/>
          <p:nvPr/>
        </p:nvSpPr>
        <p:spPr>
          <a:xfrm>
            <a:off x="9996644" y="2657712"/>
            <a:ext cx="1420606"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OpenAI</a:t>
            </a:r>
          </a:p>
        </p:txBody>
      </p:sp>
      <p:pic>
        <p:nvPicPr>
          <p:cNvPr id="5" name="Picture 4" descr="Postgresql Icon #346592 - Free Icons Library">
            <a:extLst>
              <a:ext uri="{FF2B5EF4-FFF2-40B4-BE49-F238E27FC236}">
                <a16:creationId xmlns:a16="http://schemas.microsoft.com/office/drawing/2014/main" id="{394EACB3-1501-7BE1-E5B7-45DD7C083A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99" r="27694"/>
          <a:stretch/>
        </p:blipFill>
        <p:spPr bwMode="auto">
          <a:xfrm>
            <a:off x="6055454" y="3560676"/>
            <a:ext cx="1153629" cy="137628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91D8257D-D950-7F17-D65D-0E450632CD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34118" y="5490132"/>
            <a:ext cx="614242" cy="614242"/>
          </a:xfrm>
          <a:prstGeom prst="rect">
            <a:avLst/>
          </a:prstGeom>
        </p:spPr>
      </p:pic>
      <p:pic>
        <p:nvPicPr>
          <p:cNvPr id="9" name="Graphic 8">
            <a:extLst>
              <a:ext uri="{FF2B5EF4-FFF2-40B4-BE49-F238E27FC236}">
                <a16:creationId xmlns:a16="http://schemas.microsoft.com/office/drawing/2014/main" id="{ED1C50BC-6B4F-9E2C-69CB-58E94412EC2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34118" y="4510519"/>
            <a:ext cx="614242" cy="614242"/>
          </a:xfrm>
          <a:prstGeom prst="rect">
            <a:avLst/>
          </a:prstGeom>
        </p:spPr>
      </p:pic>
      <p:sp>
        <p:nvSpPr>
          <p:cNvPr id="10" name="TextBox 9">
            <a:extLst>
              <a:ext uri="{FF2B5EF4-FFF2-40B4-BE49-F238E27FC236}">
                <a16:creationId xmlns:a16="http://schemas.microsoft.com/office/drawing/2014/main" id="{5464A543-5163-894E-49D7-7F8CC9B85D45}"/>
              </a:ext>
            </a:extLst>
          </p:cNvPr>
          <p:cNvSpPr txBox="1"/>
          <p:nvPr/>
        </p:nvSpPr>
        <p:spPr>
          <a:xfrm>
            <a:off x="9885531" y="3530852"/>
            <a:ext cx="1712534"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AI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Language Services</a:t>
            </a:r>
          </a:p>
        </p:txBody>
      </p:sp>
      <p:sp>
        <p:nvSpPr>
          <p:cNvPr id="11" name="TextBox 10">
            <a:extLst>
              <a:ext uri="{FF2B5EF4-FFF2-40B4-BE49-F238E27FC236}">
                <a16:creationId xmlns:a16="http://schemas.microsoft.com/office/drawing/2014/main" id="{01FC04AC-3F4B-9F7B-A0F0-C7F432124F00}"/>
              </a:ext>
            </a:extLst>
          </p:cNvPr>
          <p:cNvSpPr txBox="1"/>
          <p:nvPr/>
        </p:nvSpPr>
        <p:spPr>
          <a:xfrm>
            <a:off x="10166595" y="4595911"/>
            <a:ext cx="1071401"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AI Translator</a:t>
            </a:r>
          </a:p>
        </p:txBody>
      </p:sp>
      <p:sp>
        <p:nvSpPr>
          <p:cNvPr id="12" name="TextBox 11">
            <a:extLst>
              <a:ext uri="{FF2B5EF4-FFF2-40B4-BE49-F238E27FC236}">
                <a16:creationId xmlns:a16="http://schemas.microsoft.com/office/drawing/2014/main" id="{858AC469-EB28-7E63-0847-44C9B01196D0}"/>
              </a:ext>
            </a:extLst>
          </p:cNvPr>
          <p:cNvSpPr txBox="1"/>
          <p:nvPr/>
        </p:nvSpPr>
        <p:spPr>
          <a:xfrm>
            <a:off x="10029318" y="5581809"/>
            <a:ext cx="1424959"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Machine Learning</a:t>
            </a:r>
          </a:p>
        </p:txBody>
      </p:sp>
      <p:pic>
        <p:nvPicPr>
          <p:cNvPr id="34" name="Picture 33">
            <a:extLst>
              <a:ext uri="{FF2B5EF4-FFF2-40B4-BE49-F238E27FC236}">
                <a16:creationId xmlns:a16="http://schemas.microsoft.com/office/drawing/2014/main" id="{1133B8BD-BDDD-844A-0D1A-D44ACEE0B1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99686" y="3462043"/>
            <a:ext cx="683106" cy="683106"/>
          </a:xfrm>
          <a:prstGeom prst="rect">
            <a:avLst/>
          </a:prstGeom>
        </p:spPr>
      </p:pic>
      <p:sp>
        <p:nvSpPr>
          <p:cNvPr id="2" name="TextBox 1">
            <a:extLst>
              <a:ext uri="{FF2B5EF4-FFF2-40B4-BE49-F238E27FC236}">
                <a16:creationId xmlns:a16="http://schemas.microsoft.com/office/drawing/2014/main" id="{BA2B7200-7325-97CA-DC14-688A0D29FE3B}"/>
              </a:ext>
            </a:extLst>
          </p:cNvPr>
          <p:cNvSpPr txBox="1"/>
          <p:nvPr/>
        </p:nvSpPr>
        <p:spPr>
          <a:xfrm>
            <a:off x="581801" y="1006842"/>
            <a:ext cx="6811432" cy="400110"/>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Segoe Sans Text"/>
              </a:rPr>
              <a:t>Make remote calls directly from PostgreSQL</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pic>
        <p:nvPicPr>
          <p:cNvPr id="13" name="Picture 12">
            <a:extLst>
              <a:ext uri="{FF2B5EF4-FFF2-40B4-BE49-F238E27FC236}">
                <a16:creationId xmlns:a16="http://schemas.microsoft.com/office/drawing/2014/main" id="{A51DF4BD-C3A1-CCEE-EBA4-53485672F4A5}"/>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21696" r="19317"/>
          <a:stretch/>
        </p:blipFill>
        <p:spPr>
          <a:xfrm>
            <a:off x="9072321" y="2413567"/>
            <a:ext cx="737836" cy="683106"/>
          </a:xfrm>
          <a:prstGeom prst="rect">
            <a:avLst/>
          </a:prstGeom>
        </p:spPr>
      </p:pic>
      <p:sp>
        <p:nvSpPr>
          <p:cNvPr id="20" name="Content Placeholder 4">
            <a:extLst>
              <a:ext uri="{FF2B5EF4-FFF2-40B4-BE49-F238E27FC236}">
                <a16:creationId xmlns:a16="http://schemas.microsoft.com/office/drawing/2014/main" id="{1BB521D8-CE56-3521-482B-ACEED2FCD45C}"/>
              </a:ext>
            </a:extLst>
          </p:cNvPr>
          <p:cNvSpPr txBox="1">
            <a:spLocks/>
          </p:cNvSpPr>
          <p:nvPr/>
        </p:nvSpPr>
        <p:spPr>
          <a:xfrm>
            <a:off x="588262" y="2351356"/>
            <a:ext cx="4387497" cy="3607483"/>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10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a:rPr>
              <a:t>azure_ai extension</a:t>
            </a:r>
          </a:p>
          <a:p>
            <a:pPr marL="0" marR="0" lvl="2" indent="0" algn="l" defTabSz="914102" rtl="0" eaLnBrk="1" fontAlgn="auto" latinLnBrk="0" hangingPunct="1">
              <a:lnSpc>
                <a:spcPct val="90000"/>
              </a:lnSpc>
              <a:spcBef>
                <a:spcPts val="600"/>
              </a:spcBef>
              <a:spcAft>
                <a:spcPts val="0"/>
              </a:spcAft>
              <a:buClrTx/>
              <a:buSzPct val="90000"/>
              <a:buFont typeface="Wingdings" panose="05000000000000000000" pitchFamily="2" charset="2"/>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Segoe UI"/>
            </a:endParaRPr>
          </a:p>
          <a:p>
            <a:pPr marL="0" marR="0" lvl="2" indent="0" algn="l" defTabSz="914102" rtl="0" eaLnBrk="1" fontAlgn="base"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a:rPr>
              <a:t>Exceptional simplicity out of the box</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OpenAI</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AI Language Services</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AI Translator</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Azure Machine Learning</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2" indent="0" algn="l" defTabSz="914102" rtl="0" eaLnBrk="1" fontAlgn="base"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pitchFamily="34" charset="0"/>
              </a:rPr>
              <a:t>Enables developers to rapidly adopt new AI capabilities in their solution without complex re-architecture or refactoring</a:t>
            </a:r>
          </a:p>
          <a:p>
            <a:pPr marL="0" marR="0" lvl="1"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457200" marR="0" lvl="1"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a:pP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1" name="!!line2">
            <a:extLst>
              <a:ext uri="{FF2B5EF4-FFF2-40B4-BE49-F238E27FC236}">
                <a16:creationId xmlns:a16="http://schemas.microsoft.com/office/drawing/2014/main" id="{4EA440B7-A39B-1FD6-189E-BA8093509048}"/>
              </a:ext>
              <a:ext uri="{C183D7F6-B498-43B3-948B-1728B52AA6E4}">
                <adec:decorative xmlns:adec="http://schemas.microsoft.com/office/drawing/2017/decorative" val="1"/>
              </a:ext>
            </a:extLst>
          </p:cNvPr>
          <p:cNvCxnSpPr>
            <a:cxnSpLocks/>
          </p:cNvCxnSpPr>
          <p:nvPr/>
        </p:nvCxnSpPr>
        <p:spPr>
          <a:xfrm>
            <a:off x="581801" y="2879512"/>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2" name="!!line2">
            <a:extLst>
              <a:ext uri="{FF2B5EF4-FFF2-40B4-BE49-F238E27FC236}">
                <a16:creationId xmlns:a16="http://schemas.microsoft.com/office/drawing/2014/main" id="{72A1905A-2E6E-72A4-379B-9FFC9958408E}"/>
              </a:ext>
              <a:ext uri="{C183D7F6-B498-43B3-948B-1728B52AA6E4}">
                <adec:decorative xmlns:adec="http://schemas.microsoft.com/office/drawing/2017/decorative" val="1"/>
              </a:ext>
            </a:extLst>
          </p:cNvPr>
          <p:cNvCxnSpPr>
            <a:cxnSpLocks/>
          </p:cNvCxnSpPr>
          <p:nvPr/>
        </p:nvCxnSpPr>
        <p:spPr>
          <a:xfrm>
            <a:off x="581801" y="4618527"/>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C311C4F3-02DC-0823-BA14-D19FAFB1F3AC}"/>
              </a:ext>
            </a:extLst>
          </p:cNvPr>
          <p:cNvSpPr txBox="1"/>
          <p:nvPr/>
        </p:nvSpPr>
        <p:spPr>
          <a:xfrm>
            <a:off x="5694865" y="2866437"/>
            <a:ext cx="1874806" cy="43088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Database for PostgreSQL</a:t>
            </a:r>
          </a:p>
        </p:txBody>
      </p:sp>
      <p:cxnSp>
        <p:nvCxnSpPr>
          <p:cNvPr id="4" name="Straight Arrow Connector 3">
            <a:extLst>
              <a:ext uri="{FF2B5EF4-FFF2-40B4-BE49-F238E27FC236}">
                <a16:creationId xmlns:a16="http://schemas.microsoft.com/office/drawing/2014/main" id="{EAB74591-E32F-4349-76A1-89C7D4F7D87F}"/>
              </a:ext>
            </a:extLst>
          </p:cNvPr>
          <p:cNvCxnSpPr>
            <a:cxnSpLocks/>
          </p:cNvCxnSpPr>
          <p:nvPr/>
        </p:nvCxnSpPr>
        <p:spPr>
          <a:xfrm>
            <a:off x="7323190" y="4277092"/>
            <a:ext cx="968407" cy="0"/>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7FB88523-CE27-4A8F-00D5-2F2D656A82C9}"/>
              </a:ext>
            </a:extLst>
          </p:cNvPr>
          <p:cNvCxnSpPr>
            <a:cxnSpLocks/>
          </p:cNvCxnSpPr>
          <p:nvPr/>
        </p:nvCxnSpPr>
        <p:spPr>
          <a:xfrm flipV="1">
            <a:off x="8294697" y="2866437"/>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95EC9F4C-B602-560D-9992-41CE6FBC5DF3}"/>
              </a:ext>
            </a:extLst>
          </p:cNvPr>
          <p:cNvCxnSpPr>
            <a:cxnSpLocks/>
          </p:cNvCxnSpPr>
          <p:nvPr/>
        </p:nvCxnSpPr>
        <p:spPr>
          <a:xfrm>
            <a:off x="8294697" y="2873156"/>
            <a:ext cx="0" cy="2968844"/>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1" name="Straight Arrow Connector 30">
            <a:extLst>
              <a:ext uri="{FF2B5EF4-FFF2-40B4-BE49-F238E27FC236}">
                <a16:creationId xmlns:a16="http://schemas.microsoft.com/office/drawing/2014/main" id="{5972C536-B292-09A8-108C-06323CE2F3DD}"/>
              </a:ext>
            </a:extLst>
          </p:cNvPr>
          <p:cNvCxnSpPr>
            <a:cxnSpLocks/>
          </p:cNvCxnSpPr>
          <p:nvPr/>
        </p:nvCxnSpPr>
        <p:spPr>
          <a:xfrm flipV="1">
            <a:off x="8294696" y="3796877"/>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 name="Straight Arrow Connector 31">
            <a:extLst>
              <a:ext uri="{FF2B5EF4-FFF2-40B4-BE49-F238E27FC236}">
                <a16:creationId xmlns:a16="http://schemas.microsoft.com/office/drawing/2014/main" id="{77A6F1D4-7EA0-2238-7D79-4FA1BCC016F7}"/>
              </a:ext>
            </a:extLst>
          </p:cNvPr>
          <p:cNvCxnSpPr>
            <a:cxnSpLocks/>
          </p:cNvCxnSpPr>
          <p:nvPr/>
        </p:nvCxnSpPr>
        <p:spPr>
          <a:xfrm flipV="1">
            <a:off x="8292443" y="5828931"/>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Arrow Connector 32">
            <a:extLst>
              <a:ext uri="{FF2B5EF4-FFF2-40B4-BE49-F238E27FC236}">
                <a16:creationId xmlns:a16="http://schemas.microsoft.com/office/drawing/2014/main" id="{CF9014A1-6040-FDE7-AD6C-5E24811062A5}"/>
              </a:ext>
            </a:extLst>
          </p:cNvPr>
          <p:cNvCxnSpPr>
            <a:cxnSpLocks/>
          </p:cNvCxnSpPr>
          <p:nvPr/>
        </p:nvCxnSpPr>
        <p:spPr>
          <a:xfrm flipV="1">
            <a:off x="8291597" y="4765361"/>
            <a:ext cx="633403" cy="6719"/>
          </a:xfrm>
          <a:prstGeom prst="straightConnector1">
            <a:avLst/>
          </a:prstGeom>
          <a:ln w="22225" cap="rnd"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726465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2">
            <a:extLst>
              <a:ext uri="{FF2B5EF4-FFF2-40B4-BE49-F238E27FC236}">
                <a16:creationId xmlns:a16="http://schemas.microsoft.com/office/drawing/2014/main" id="{37DCA84E-499B-3E45-BDA3-8AF4B35A8817}"/>
              </a:ext>
            </a:extLst>
          </p:cNvPr>
          <p:cNvSpPr>
            <a:spLocks noGrp="1"/>
          </p:cNvSpPr>
          <p:nvPr>
            <p:ph type="title"/>
          </p:nvPr>
        </p:nvSpPr>
        <p:spPr>
          <a:xfrm>
            <a:off x="588263" y="457200"/>
            <a:ext cx="11018520" cy="553998"/>
          </a:xfrm>
        </p:spPr>
        <p:txBody>
          <a:bodyPr/>
          <a:lstStyle/>
          <a:p>
            <a:r>
              <a:rPr lang="en-US">
                <a:solidFill>
                  <a:srgbClr val="8DC8E8"/>
                </a:solidFill>
                <a:ea typeface="+mj-lt"/>
                <a:cs typeface="+mj-lt"/>
              </a:rPr>
              <a:t>Vector Generation</a:t>
            </a:r>
            <a:endParaRPr lang="en-US">
              <a:solidFill>
                <a:srgbClr val="8DC8E8"/>
              </a:solidFill>
              <a:cs typeface="Segoe UI Semibold"/>
            </a:endParaRPr>
          </a:p>
        </p:txBody>
      </p:sp>
      <p:sp>
        <p:nvSpPr>
          <p:cNvPr id="18" name="Rectangle: Rounded Corners 55">
            <a:extLst>
              <a:ext uri="{FF2B5EF4-FFF2-40B4-BE49-F238E27FC236}">
                <a16:creationId xmlns:a16="http://schemas.microsoft.com/office/drawing/2014/main" id="{BEE36FF6-8648-AC39-1607-712B69B70157}"/>
              </a:ext>
            </a:extLst>
          </p:cNvPr>
          <p:cNvSpPr/>
          <p:nvPr/>
        </p:nvSpPr>
        <p:spPr bwMode="auto">
          <a:xfrm>
            <a:off x="2446806" y="1915108"/>
            <a:ext cx="3514789" cy="178643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 BY</a:t>
            </a:r>
            <a:endPar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d</a:t>
            </a:r>
            <a:r>
              <a:rPr kumimoji="0" lang="en-US" sz="1200" b="0" i="0" u="none" strike="noStrike" kern="1200" cap="none" spc="0" normalizeH="0" baseline="0" noProof="0" err="1">
                <a:ln>
                  <a:noFill/>
                </a:ln>
                <a:solidFill>
                  <a:srgbClr val="212121"/>
                </a:solidFill>
                <a:effectLst/>
                <a:uLnTx/>
                <a:uFillTx/>
                <a:latin typeface="Consolas" panose="020B0609020204030204" pitchFamily="49" charset="0"/>
                <a:ea typeface="+mn-ea"/>
                <a:cs typeface="+mn-cs"/>
              </a:rPr>
              <a:t>atabase_description</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ea typeface="+mn-ea"/>
                <a:cs typeface="+mn-cs"/>
              </a:rPr>
              <a:t>azure_openai.create_embeddings</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‘text-embedding-ada-002’</a:t>
            </a:r>
            <a:r>
              <a:rPr kumimoji="0" lang="en-US" sz="1200" b="0" i="0" u="none" strike="noStrike" kern="1200" cap="none" spc="0" normalizeH="0" baseline="0" noProof="0">
                <a:ln>
                  <a:noFill/>
                </a:ln>
                <a:solidFill>
                  <a:srgbClr val="091F2C"/>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‘Databases with vector support’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p>
        </p:txBody>
      </p:sp>
      <p:grpSp>
        <p:nvGrpSpPr>
          <p:cNvPr id="20" name="Group 19">
            <a:extLst>
              <a:ext uri="{FF2B5EF4-FFF2-40B4-BE49-F238E27FC236}">
                <a16:creationId xmlns:a16="http://schemas.microsoft.com/office/drawing/2014/main" id="{64579070-2BCC-5820-898B-6AA43A43B81D}"/>
              </a:ext>
            </a:extLst>
          </p:cNvPr>
          <p:cNvGrpSpPr>
            <a:grpSpLocks noChangeAspect="1"/>
          </p:cNvGrpSpPr>
          <p:nvPr/>
        </p:nvGrpSpPr>
        <p:grpSpPr>
          <a:xfrm>
            <a:off x="8729873" y="2366678"/>
            <a:ext cx="558294" cy="740681"/>
            <a:chOff x="3446910" y="-69850"/>
            <a:chExt cx="5097461" cy="6762751"/>
          </a:xfrm>
        </p:grpSpPr>
        <p:grpSp>
          <p:nvGrpSpPr>
            <p:cNvPr id="21" name="Group 20">
              <a:extLst>
                <a:ext uri="{FF2B5EF4-FFF2-40B4-BE49-F238E27FC236}">
                  <a16:creationId xmlns:a16="http://schemas.microsoft.com/office/drawing/2014/main" id="{A5AF8FA6-8988-5AC8-1D7B-3F435FA27D2B}"/>
                </a:ext>
              </a:extLst>
            </p:cNvPr>
            <p:cNvGrpSpPr/>
            <p:nvPr/>
          </p:nvGrpSpPr>
          <p:grpSpPr>
            <a:xfrm>
              <a:off x="3446910" y="-69850"/>
              <a:ext cx="5097461" cy="6762751"/>
              <a:chOff x="1580010" y="-279400"/>
              <a:chExt cx="5097461" cy="6762751"/>
            </a:xfrm>
          </p:grpSpPr>
          <p:sp>
            <p:nvSpPr>
              <p:cNvPr id="38" name="Freeform 6">
                <a:extLst>
                  <a:ext uri="{FF2B5EF4-FFF2-40B4-BE49-F238E27FC236}">
                    <a16:creationId xmlns:a16="http://schemas.microsoft.com/office/drawing/2014/main" id="{1E270E1A-F0D6-08F1-3124-D199A1E0D457}"/>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7">
                <a:extLst>
                  <a:ext uri="{FF2B5EF4-FFF2-40B4-BE49-F238E27FC236}">
                    <a16:creationId xmlns:a16="http://schemas.microsoft.com/office/drawing/2014/main" id="{782BFB2F-37CA-41E1-841F-4688BBDBDCE6}"/>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6">
                <a:extLst>
                  <a:ext uri="{FF2B5EF4-FFF2-40B4-BE49-F238E27FC236}">
                    <a16:creationId xmlns:a16="http://schemas.microsoft.com/office/drawing/2014/main" id="{D896EEE1-3B69-9E2E-D554-5D70147A7EB8}"/>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1">
                <a:extLst>
                  <a:ext uri="{FF2B5EF4-FFF2-40B4-BE49-F238E27FC236}">
                    <a16:creationId xmlns:a16="http://schemas.microsoft.com/office/drawing/2014/main" id="{634CA39B-6113-EADE-B384-F33F1D863671}"/>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34719ACC-2E9D-F537-4A04-C7265C7170EC}"/>
                </a:ext>
              </a:extLst>
            </p:cNvPr>
            <p:cNvGrpSpPr/>
            <p:nvPr/>
          </p:nvGrpSpPr>
          <p:grpSpPr>
            <a:xfrm>
              <a:off x="4076701" y="2278063"/>
              <a:ext cx="3659187" cy="3790951"/>
              <a:chOff x="2235201" y="1839913"/>
              <a:chExt cx="3659187" cy="3790951"/>
            </a:xfrm>
          </p:grpSpPr>
          <p:sp>
            <p:nvSpPr>
              <p:cNvPr id="23" name="Freeform 25">
                <a:extLst>
                  <a:ext uri="{FF2B5EF4-FFF2-40B4-BE49-F238E27FC236}">
                    <a16:creationId xmlns:a16="http://schemas.microsoft.com/office/drawing/2014/main" id="{7BC2C5E3-F29C-E697-B304-3FEBC2444E41}"/>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26">
                <a:extLst>
                  <a:ext uri="{FF2B5EF4-FFF2-40B4-BE49-F238E27FC236}">
                    <a16:creationId xmlns:a16="http://schemas.microsoft.com/office/drawing/2014/main" id="{C62AC78E-BDFB-3352-3DB9-494DA7F55E80}"/>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27">
                <a:extLst>
                  <a:ext uri="{FF2B5EF4-FFF2-40B4-BE49-F238E27FC236}">
                    <a16:creationId xmlns:a16="http://schemas.microsoft.com/office/drawing/2014/main" id="{2591B205-F469-8B34-7496-C4BFF47CF75D}"/>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28">
                <a:extLst>
                  <a:ext uri="{FF2B5EF4-FFF2-40B4-BE49-F238E27FC236}">
                    <a16:creationId xmlns:a16="http://schemas.microsoft.com/office/drawing/2014/main" id="{9DA1EBB3-9CEE-BEE3-0C3B-1B1027F998A8}"/>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29">
                <a:extLst>
                  <a:ext uri="{FF2B5EF4-FFF2-40B4-BE49-F238E27FC236}">
                    <a16:creationId xmlns:a16="http://schemas.microsoft.com/office/drawing/2014/main" id="{DE76945F-9990-5BA2-F48E-A84D441510DD}"/>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30">
                <a:extLst>
                  <a:ext uri="{FF2B5EF4-FFF2-40B4-BE49-F238E27FC236}">
                    <a16:creationId xmlns:a16="http://schemas.microsoft.com/office/drawing/2014/main" id="{7AFAFE9E-AB5C-23E8-26CF-99373F1CE9C0}"/>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31">
                <a:extLst>
                  <a:ext uri="{FF2B5EF4-FFF2-40B4-BE49-F238E27FC236}">
                    <a16:creationId xmlns:a16="http://schemas.microsoft.com/office/drawing/2014/main" id="{1DD02BD3-A805-7C77-6A33-D10D9B078111}"/>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2" name="TextBox 41">
            <a:extLst>
              <a:ext uri="{FF2B5EF4-FFF2-40B4-BE49-F238E27FC236}">
                <a16:creationId xmlns:a16="http://schemas.microsoft.com/office/drawing/2014/main" id="{B6982EE0-10E8-4601-F1ED-B8C79293428B}"/>
              </a:ext>
            </a:extLst>
          </p:cNvPr>
          <p:cNvSpPr txBox="1"/>
          <p:nvPr/>
        </p:nvSpPr>
        <p:spPr>
          <a:xfrm>
            <a:off x="8266805" y="3151186"/>
            <a:ext cx="1509542" cy="461665"/>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Azure Database </a:t>
            </a:r>
            <a:b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b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for PostgreSQL</a:t>
            </a:r>
          </a:p>
        </p:txBody>
      </p:sp>
      <p:sp>
        <p:nvSpPr>
          <p:cNvPr id="3" name="Rectangle: Rounded Corners 15">
            <a:extLst>
              <a:ext uri="{FF2B5EF4-FFF2-40B4-BE49-F238E27FC236}">
                <a16:creationId xmlns:a16="http://schemas.microsoft.com/office/drawing/2014/main" id="{CDB86848-E7E5-70BB-A66D-738F0600071C}"/>
              </a:ext>
            </a:extLst>
          </p:cNvPr>
          <p:cNvSpPr/>
          <p:nvPr/>
        </p:nvSpPr>
        <p:spPr bwMode="auto">
          <a:xfrm>
            <a:off x="592686" y="1891631"/>
            <a:ext cx="1585742" cy="1824601"/>
          </a:xfrm>
          <a:prstGeom prst="roundRect">
            <a:avLst>
              <a:gd name="adj" fmla="val 12308"/>
            </a:avLst>
          </a:prstGeom>
          <a:solidFill>
            <a:srgbClr val="223C50"/>
          </a:solidFill>
          <a:ln w="12700" cap="flat">
            <a:noFill/>
            <a:prstDash val="solid"/>
            <a:miter/>
          </a:ln>
          <a:effectLst/>
        </p:spPr>
        <p:txBody>
          <a:bodyPr rot="0" spcFirstLastPara="0" vert="horz" wrap="square" lIns="91440" tIns="18288" rIns="91440" bIns="36576"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Remote Embedding Models</a:t>
            </a:r>
          </a:p>
        </p:txBody>
      </p:sp>
      <p:sp>
        <p:nvSpPr>
          <p:cNvPr id="5" name="TextBox 4">
            <a:extLst>
              <a:ext uri="{FF2B5EF4-FFF2-40B4-BE49-F238E27FC236}">
                <a16:creationId xmlns:a16="http://schemas.microsoft.com/office/drawing/2014/main" id="{840CF79E-9036-72E1-B713-87FD98910D8B}"/>
              </a:ext>
            </a:extLst>
          </p:cNvPr>
          <p:cNvSpPr txBox="1"/>
          <p:nvPr/>
        </p:nvSpPr>
        <p:spPr>
          <a:xfrm>
            <a:off x="581801" y="1006842"/>
            <a:ext cx="6811432" cy="400110"/>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Segoe Sans Text"/>
              </a:rPr>
              <a:t>Unique Remote + In-Database Embedding Models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15">
            <a:extLst>
              <a:ext uri="{FF2B5EF4-FFF2-40B4-BE49-F238E27FC236}">
                <a16:creationId xmlns:a16="http://schemas.microsoft.com/office/drawing/2014/main" id="{CEF22178-4A10-2266-E004-D5E0876605D7}"/>
              </a:ext>
            </a:extLst>
          </p:cNvPr>
          <p:cNvSpPr/>
          <p:nvPr/>
        </p:nvSpPr>
        <p:spPr bwMode="auto">
          <a:xfrm>
            <a:off x="592686" y="4230022"/>
            <a:ext cx="1585742" cy="1791944"/>
          </a:xfrm>
          <a:prstGeom prst="roundRect">
            <a:avLst>
              <a:gd name="adj" fmla="val 12308"/>
            </a:avLst>
          </a:prstGeom>
          <a:solidFill>
            <a:srgbClr val="223C50"/>
          </a:solidFill>
          <a:ln w="12700" cap="flat">
            <a:noFill/>
            <a:prstDash val="solid"/>
            <a:miter/>
          </a:ln>
          <a:effectLst/>
        </p:spPr>
        <p:txBody>
          <a:bodyPr rot="0" spcFirstLastPara="0" vert="horz" wrap="square" lIns="91440" tIns="18288" rIns="91440" bIns="36576"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In-Database Embedding Models </a:t>
            </a: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(Preview)</a:t>
            </a:r>
            <a:endParaRPr kumimoji="0" lang="en-US" sz="1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endParaRPr>
          </a:p>
        </p:txBody>
      </p:sp>
      <p:pic>
        <p:nvPicPr>
          <p:cNvPr id="4" name="Picture 3">
            <a:extLst>
              <a:ext uri="{FF2B5EF4-FFF2-40B4-BE49-F238E27FC236}">
                <a16:creationId xmlns:a16="http://schemas.microsoft.com/office/drawing/2014/main" id="{0F506CCB-F970-A7A3-18BA-147237BC4C75}"/>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21696" r="19317"/>
          <a:stretch/>
        </p:blipFill>
        <p:spPr>
          <a:xfrm>
            <a:off x="10376594" y="2280065"/>
            <a:ext cx="979615" cy="906951"/>
          </a:xfrm>
          <a:prstGeom prst="rect">
            <a:avLst/>
          </a:prstGeom>
        </p:spPr>
      </p:pic>
      <p:pic>
        <p:nvPicPr>
          <p:cNvPr id="8" name="Picture 7">
            <a:extLst>
              <a:ext uri="{FF2B5EF4-FFF2-40B4-BE49-F238E27FC236}">
                <a16:creationId xmlns:a16="http://schemas.microsoft.com/office/drawing/2014/main" id="{0F5BE377-3A85-B2DA-2F3A-DF5A3900C2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781" y="2418819"/>
            <a:ext cx="636400" cy="636401"/>
          </a:xfrm>
          <a:prstGeom prst="rect">
            <a:avLst/>
          </a:prstGeom>
        </p:spPr>
      </p:pic>
      <p:pic>
        <p:nvPicPr>
          <p:cNvPr id="9" name="Picture 8">
            <a:extLst>
              <a:ext uri="{FF2B5EF4-FFF2-40B4-BE49-F238E27FC236}">
                <a16:creationId xmlns:a16="http://schemas.microsoft.com/office/drawing/2014/main" id="{90AFB3ED-8E41-D24B-BD0A-5FF51FEBF7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43358" y="2896340"/>
            <a:ext cx="354908" cy="354908"/>
          </a:xfrm>
          <a:prstGeom prst="rect">
            <a:avLst/>
          </a:prstGeom>
        </p:spPr>
      </p:pic>
      <p:cxnSp>
        <p:nvCxnSpPr>
          <p:cNvPr id="11" name="Straight Arrow Connector 10">
            <a:extLst>
              <a:ext uri="{FF2B5EF4-FFF2-40B4-BE49-F238E27FC236}">
                <a16:creationId xmlns:a16="http://schemas.microsoft.com/office/drawing/2014/main" id="{55D910B6-6732-364C-3C0D-3267BED7B4F2}"/>
              </a:ext>
            </a:extLst>
          </p:cNvPr>
          <p:cNvCxnSpPr>
            <a:cxnSpLocks/>
          </p:cNvCxnSpPr>
          <p:nvPr/>
        </p:nvCxnSpPr>
        <p:spPr>
          <a:xfrm>
            <a:off x="7712364" y="2639085"/>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2C2BB090-E203-CEFF-F4C7-3896B60EB1FE}"/>
              </a:ext>
            </a:extLst>
          </p:cNvPr>
          <p:cNvCxnSpPr>
            <a:cxnSpLocks/>
          </p:cNvCxnSpPr>
          <p:nvPr/>
        </p:nvCxnSpPr>
        <p:spPr>
          <a:xfrm flipH="1">
            <a:off x="7693549" y="2847077"/>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0" name="Rounded Rectangle 64">
            <a:extLst>
              <a:ext uri="{FF2B5EF4-FFF2-40B4-BE49-F238E27FC236}">
                <a16:creationId xmlns:a16="http://schemas.microsoft.com/office/drawing/2014/main" id="{2EEEA187-B969-81FD-D425-3B172E9C7251}"/>
              </a:ext>
              <a:ext uri="{C183D7F6-B498-43B3-948B-1728B52AA6E4}">
                <adec:decorative xmlns:adec="http://schemas.microsoft.com/office/drawing/2017/decorative" val="1"/>
              </a:ext>
            </a:extLst>
          </p:cNvPr>
          <p:cNvSpPr/>
          <p:nvPr/>
        </p:nvSpPr>
        <p:spPr bwMode="auto">
          <a:xfrm>
            <a:off x="6242050" y="1887831"/>
            <a:ext cx="5367782" cy="1813712"/>
          </a:xfrm>
          <a:prstGeom prst="roundRect">
            <a:avLst>
              <a:gd name="adj" fmla="val 2266"/>
            </a:avLst>
          </a:prstGeom>
          <a:blipFill dpi="0" rotWithShape="1">
            <a:blip r:embed="rId7">
              <a:alphaModFix amt="3000"/>
              <a:extLst>
                <a:ext uri="{96DAC541-7B7A-43D3-8B79-37D633B846F1}">
                  <asvg:svgBlip xmlns:asvg="http://schemas.microsoft.com/office/drawing/2016/SVG/main" r:embed="rId8"/>
                </a:ext>
              </a:extLst>
            </a:blip>
            <a:srcRect/>
            <a:tile tx="0" ty="0" sx="40000" sy="40000" flip="none" algn="tl"/>
          </a:blip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3" name="Straight Arrow Connector 32">
            <a:extLst>
              <a:ext uri="{FF2B5EF4-FFF2-40B4-BE49-F238E27FC236}">
                <a16:creationId xmlns:a16="http://schemas.microsoft.com/office/drawing/2014/main" id="{6BC75066-3A01-5063-4806-D628013C808B}"/>
              </a:ext>
            </a:extLst>
          </p:cNvPr>
          <p:cNvCxnSpPr>
            <a:cxnSpLocks/>
          </p:cNvCxnSpPr>
          <p:nvPr/>
        </p:nvCxnSpPr>
        <p:spPr>
          <a:xfrm>
            <a:off x="6401387" y="2747922"/>
            <a:ext cx="272472" cy="10212"/>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DA7CFCCA-8388-6E26-4E43-604904F95E66}"/>
              </a:ext>
            </a:extLst>
          </p:cNvPr>
          <p:cNvCxnSpPr>
            <a:cxnSpLocks/>
          </p:cNvCxnSpPr>
          <p:nvPr/>
        </p:nvCxnSpPr>
        <p:spPr>
          <a:xfrm>
            <a:off x="9526849" y="2636744"/>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6" name="Straight Arrow Connector 45">
            <a:extLst>
              <a:ext uri="{FF2B5EF4-FFF2-40B4-BE49-F238E27FC236}">
                <a16:creationId xmlns:a16="http://schemas.microsoft.com/office/drawing/2014/main" id="{D233680B-88AF-6039-B992-6FF458DC7524}"/>
              </a:ext>
            </a:extLst>
          </p:cNvPr>
          <p:cNvCxnSpPr>
            <a:cxnSpLocks/>
          </p:cNvCxnSpPr>
          <p:nvPr/>
        </p:nvCxnSpPr>
        <p:spPr>
          <a:xfrm flipH="1">
            <a:off x="9508034" y="2844736"/>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TextBox 47">
            <a:extLst>
              <a:ext uri="{FF2B5EF4-FFF2-40B4-BE49-F238E27FC236}">
                <a16:creationId xmlns:a16="http://schemas.microsoft.com/office/drawing/2014/main" id="{10EE32F5-7ADA-5E03-FDD9-B06E896CAE05}"/>
              </a:ext>
            </a:extLst>
          </p:cNvPr>
          <p:cNvSpPr txBox="1"/>
          <p:nvPr/>
        </p:nvSpPr>
        <p:spPr>
          <a:xfrm>
            <a:off x="10019337" y="3146980"/>
            <a:ext cx="1637532"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Azure OpenAI Embedding Models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TextBox 48">
            <a:extLst>
              <a:ext uri="{FF2B5EF4-FFF2-40B4-BE49-F238E27FC236}">
                <a16:creationId xmlns:a16="http://schemas.microsoft.com/office/drawing/2014/main" id="{0B22B299-7FA3-B21D-E26A-A3BFD8EF04F5}"/>
              </a:ext>
            </a:extLst>
          </p:cNvPr>
          <p:cNvSpPr txBox="1"/>
          <p:nvPr/>
        </p:nvSpPr>
        <p:spPr>
          <a:xfrm>
            <a:off x="8663169" y="4402316"/>
            <a:ext cx="2014235"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“Databases with vector support”</a:t>
            </a:r>
            <a:endParaRPr kumimoji="0" lang="en-US" sz="1050" b="0" i="1" u="none" strike="noStrike" kern="1200" cap="none" spc="0" normalizeH="0" baseline="0" noProof="0">
              <a:ln>
                <a:noFill/>
              </a:ln>
              <a:solidFill>
                <a:srgbClr val="FFFFFF"/>
              </a:solidFill>
              <a:effectLst/>
              <a:uLnTx/>
              <a:uFillTx/>
              <a:latin typeface="Segoe UI"/>
              <a:ea typeface="+mn-ea"/>
              <a:cs typeface="+mn-cs"/>
            </a:endParaRPr>
          </a:p>
        </p:txBody>
      </p:sp>
      <p:sp>
        <p:nvSpPr>
          <p:cNvPr id="50" name="TextBox 49">
            <a:extLst>
              <a:ext uri="{FF2B5EF4-FFF2-40B4-BE49-F238E27FC236}">
                <a16:creationId xmlns:a16="http://schemas.microsoft.com/office/drawing/2014/main" id="{42CDF423-AA8F-527F-33BD-62175FD54D85}"/>
              </a:ext>
            </a:extLst>
          </p:cNvPr>
          <p:cNvSpPr txBox="1"/>
          <p:nvPr/>
        </p:nvSpPr>
        <p:spPr>
          <a:xfrm>
            <a:off x="9423187" y="2893438"/>
            <a:ext cx="1131360"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0.001238432, …</a:t>
            </a:r>
            <a:endParaRPr kumimoji="0" lang="en-US" sz="1050" b="0" i="1"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F6188F00-4E04-D98F-F0BC-03E656FBEEE4}"/>
              </a:ext>
            </a:extLst>
          </p:cNvPr>
          <p:cNvSpPr txBox="1"/>
          <p:nvPr/>
        </p:nvSpPr>
        <p:spPr>
          <a:xfrm>
            <a:off x="6626767" y="3271989"/>
            <a:ext cx="1054428" cy="276999"/>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Application</a:t>
            </a:r>
          </a:p>
        </p:txBody>
      </p:sp>
      <p:sp>
        <p:nvSpPr>
          <p:cNvPr id="52" name="Rectangle: Rounded Corners 55">
            <a:extLst>
              <a:ext uri="{FF2B5EF4-FFF2-40B4-BE49-F238E27FC236}">
                <a16:creationId xmlns:a16="http://schemas.microsoft.com/office/drawing/2014/main" id="{EB67F544-3811-DE1C-8444-B011830B24BD}"/>
              </a:ext>
            </a:extLst>
          </p:cNvPr>
          <p:cNvSpPr/>
          <p:nvPr/>
        </p:nvSpPr>
        <p:spPr bwMode="auto">
          <a:xfrm>
            <a:off x="2446806" y="4224646"/>
            <a:ext cx="3514789" cy="1786435"/>
          </a:xfrm>
          <a:prstGeom prst="round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SELECT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 </a:t>
            </a: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FROM</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&lt;table&gt;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FF"/>
                </a:solidFill>
                <a:effectLst/>
                <a:uLnTx/>
                <a:uFillTx/>
                <a:latin typeface="Consolas" panose="020B0609020204030204" pitchFamily="49" charset="0"/>
                <a:ea typeface="+mn-ea"/>
                <a:cs typeface="+mn-cs"/>
              </a:rPr>
              <a:t>ORDER BY</a:t>
            </a:r>
            <a:endPar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212121"/>
                </a:solidFill>
                <a:effectLst/>
                <a:uLnTx/>
                <a:uFillTx/>
                <a:latin typeface="Consolas" panose="020B0609020204030204" pitchFamily="49" charset="0"/>
                <a:ea typeface="+mn-ea"/>
                <a:cs typeface="+mn-cs"/>
              </a:rPr>
              <a:t>recipe_embedding</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&lt;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000000"/>
                </a:solidFill>
                <a:effectLst/>
                <a:uLnTx/>
                <a:uFillTx/>
                <a:latin typeface="Consolas" panose="020B0609020204030204" pitchFamily="49" charset="0"/>
                <a:ea typeface="+mn-ea"/>
                <a:cs typeface="+mn-cs"/>
              </a:rPr>
              <a:t>&gt;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212121"/>
                </a:solidFill>
                <a:effectLst/>
                <a:uLnTx/>
                <a:uFillTx/>
                <a:latin typeface="Consolas" panose="020B0609020204030204" pitchFamily="49" charset="0"/>
                <a:ea typeface="+mn-ea"/>
                <a:cs typeface="+mn-cs"/>
              </a:rPr>
              <a:t>azure_</a:t>
            </a: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ea typeface="+mn-ea"/>
                <a:cs typeface="+mn-cs"/>
              </a:rPr>
              <a:t>local_ai</a:t>
            </a:r>
            <a:r>
              <a:rPr kumimoji="0" lang="en-US" sz="1200" b="1"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r>
              <a:rPr kumimoji="0" lang="en-US" sz="1200" b="1" i="0" u="none" strike="noStrike" kern="1200" cap="none" spc="0" normalizeH="0" baseline="0" noProof="0" err="1">
                <a:ln>
                  <a:noFill/>
                </a:ln>
                <a:solidFill>
                  <a:srgbClr val="212121"/>
                </a:solidFill>
                <a:effectLst/>
                <a:uLnTx/>
                <a:uFillTx/>
                <a:latin typeface="Consolas" panose="020B0609020204030204" pitchFamily="49" charset="0"/>
                <a:ea typeface="+mn-ea"/>
                <a:cs typeface="+mn-cs"/>
              </a:rPr>
              <a:t>create_embeddings</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‘multilingual-e5-small:v1’</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A31515"/>
                </a:solidFill>
                <a:effectLst/>
                <a:uLnTx/>
                <a:uFillTx/>
                <a:latin typeface="Consolas" panose="020B0609020204030204" pitchFamily="49" charset="0"/>
                <a:ea typeface="+mn-ea"/>
                <a:cs typeface="+mn-cs"/>
              </a:rPr>
              <a:t>‘Databases with vector support’</a:t>
            </a:r>
            <a:r>
              <a:rPr kumimoji="0" lang="en-US" sz="1200" b="0" i="0" u="none" strike="noStrike" kern="1200" cap="none" spc="0" normalizeH="0" baseline="0" noProof="0">
                <a:ln>
                  <a:noFill/>
                </a:ln>
                <a:solidFill>
                  <a:srgbClr val="212121"/>
                </a:solidFill>
                <a:effectLst/>
                <a:uLnTx/>
                <a:uFillTx/>
                <a:latin typeface="Consolas" panose="020B0609020204030204" pitchFamily="49" charset="0"/>
                <a:ea typeface="+mn-ea"/>
                <a:cs typeface="+mn-cs"/>
              </a:rPr>
              <a: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D3703EF4-FB0D-182A-AC17-12FA3FF0875E}"/>
              </a:ext>
            </a:extLst>
          </p:cNvPr>
          <p:cNvGrpSpPr>
            <a:grpSpLocks noChangeAspect="1"/>
          </p:cNvGrpSpPr>
          <p:nvPr/>
        </p:nvGrpSpPr>
        <p:grpSpPr>
          <a:xfrm>
            <a:off x="8679787" y="4674372"/>
            <a:ext cx="558294" cy="740681"/>
            <a:chOff x="3446910" y="-69850"/>
            <a:chExt cx="5097461" cy="6762751"/>
          </a:xfrm>
        </p:grpSpPr>
        <p:grpSp>
          <p:nvGrpSpPr>
            <p:cNvPr id="54" name="Group 53">
              <a:extLst>
                <a:ext uri="{FF2B5EF4-FFF2-40B4-BE49-F238E27FC236}">
                  <a16:creationId xmlns:a16="http://schemas.microsoft.com/office/drawing/2014/main" id="{03F37653-7396-2947-52EC-D6558FA83428}"/>
                </a:ext>
              </a:extLst>
            </p:cNvPr>
            <p:cNvGrpSpPr/>
            <p:nvPr/>
          </p:nvGrpSpPr>
          <p:grpSpPr>
            <a:xfrm>
              <a:off x="3446910" y="-69850"/>
              <a:ext cx="5097461" cy="6762751"/>
              <a:chOff x="1580010" y="-279400"/>
              <a:chExt cx="5097461" cy="6762751"/>
            </a:xfrm>
          </p:grpSpPr>
          <p:sp>
            <p:nvSpPr>
              <p:cNvPr id="63" name="Freeform 6">
                <a:extLst>
                  <a:ext uri="{FF2B5EF4-FFF2-40B4-BE49-F238E27FC236}">
                    <a16:creationId xmlns:a16="http://schemas.microsoft.com/office/drawing/2014/main" id="{B93518B2-1C5E-8987-F2C2-6CAD018E85ED}"/>
                  </a:ext>
                </a:extLst>
              </p:cNvPr>
              <p:cNvSpPr>
                <a:spLocks/>
              </p:cNvSpPr>
              <p:nvPr/>
            </p:nvSpPr>
            <p:spPr bwMode="auto">
              <a:xfrm>
                <a:off x="1580010" y="652462"/>
                <a:ext cx="5097461" cy="5830889"/>
              </a:xfrm>
              <a:custGeom>
                <a:avLst/>
                <a:gdLst>
                  <a:gd name="T0" fmla="*/ 676 w 1352"/>
                  <a:gd name="T1" fmla="*/ 246 h 1547"/>
                  <a:gd name="T2" fmla="*/ 4 w 1352"/>
                  <a:gd name="T3" fmla="*/ 0 h 1547"/>
                  <a:gd name="T4" fmla="*/ 4 w 1352"/>
                  <a:gd name="T5" fmla="*/ 0 h 1547"/>
                  <a:gd name="T6" fmla="*/ 4 w 1352"/>
                  <a:gd name="T7" fmla="*/ 0 h 1547"/>
                  <a:gd name="T8" fmla="*/ 4 w 1352"/>
                  <a:gd name="T9" fmla="*/ 1300 h 1547"/>
                  <a:gd name="T10" fmla="*/ 658 w 1352"/>
                  <a:gd name="T11" fmla="*/ 1546 h 1547"/>
                  <a:gd name="T12" fmla="*/ 658 w 1352"/>
                  <a:gd name="T13" fmla="*/ 1547 h 1547"/>
                  <a:gd name="T14" fmla="*/ 669 w 1352"/>
                  <a:gd name="T15" fmla="*/ 1547 h 1547"/>
                  <a:gd name="T16" fmla="*/ 672 w 1352"/>
                  <a:gd name="T17" fmla="*/ 1547 h 1547"/>
                  <a:gd name="T18" fmla="*/ 672 w 1352"/>
                  <a:gd name="T19" fmla="*/ 1547 h 1547"/>
                  <a:gd name="T20" fmla="*/ 672 w 1352"/>
                  <a:gd name="T21" fmla="*/ 1547 h 1547"/>
                  <a:gd name="T22" fmla="*/ 1348 w 1352"/>
                  <a:gd name="T23" fmla="*/ 1300 h 1547"/>
                  <a:gd name="T24" fmla="*/ 1348 w 1352"/>
                  <a:gd name="T25" fmla="*/ 3 h 1547"/>
                  <a:gd name="T26" fmla="*/ 676 w 1352"/>
                  <a:gd name="T27" fmla="*/ 246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1547">
                    <a:moveTo>
                      <a:pt x="676" y="246"/>
                    </a:moveTo>
                    <a:cubicBezTo>
                      <a:pt x="304" y="246"/>
                      <a:pt x="4" y="137"/>
                      <a:pt x="4" y="0"/>
                    </a:cubicBezTo>
                    <a:cubicBezTo>
                      <a:pt x="4" y="0"/>
                      <a:pt x="4" y="0"/>
                      <a:pt x="4" y="0"/>
                    </a:cubicBezTo>
                    <a:cubicBezTo>
                      <a:pt x="4" y="0"/>
                      <a:pt x="4" y="0"/>
                      <a:pt x="4" y="0"/>
                    </a:cubicBezTo>
                    <a:cubicBezTo>
                      <a:pt x="4" y="1300"/>
                      <a:pt x="4" y="1300"/>
                      <a:pt x="4" y="1300"/>
                    </a:cubicBezTo>
                    <a:cubicBezTo>
                      <a:pt x="0" y="1433"/>
                      <a:pt x="292" y="1544"/>
                      <a:pt x="658" y="1546"/>
                    </a:cubicBezTo>
                    <a:cubicBezTo>
                      <a:pt x="658" y="1547"/>
                      <a:pt x="658" y="1547"/>
                      <a:pt x="658" y="1547"/>
                    </a:cubicBezTo>
                    <a:cubicBezTo>
                      <a:pt x="669" y="1547"/>
                      <a:pt x="669" y="1547"/>
                      <a:pt x="669" y="1547"/>
                    </a:cubicBezTo>
                    <a:cubicBezTo>
                      <a:pt x="670" y="1547"/>
                      <a:pt x="671" y="1547"/>
                      <a:pt x="672" y="1547"/>
                    </a:cubicBezTo>
                    <a:cubicBezTo>
                      <a:pt x="672" y="1547"/>
                      <a:pt x="672" y="1547"/>
                      <a:pt x="672" y="1547"/>
                    </a:cubicBezTo>
                    <a:cubicBezTo>
                      <a:pt x="672" y="1547"/>
                      <a:pt x="672" y="1547"/>
                      <a:pt x="672" y="1547"/>
                    </a:cubicBezTo>
                    <a:cubicBezTo>
                      <a:pt x="1047" y="1546"/>
                      <a:pt x="1352" y="1438"/>
                      <a:pt x="1348" y="1300"/>
                    </a:cubicBezTo>
                    <a:cubicBezTo>
                      <a:pt x="1348" y="3"/>
                      <a:pt x="1348" y="3"/>
                      <a:pt x="1348" y="3"/>
                    </a:cubicBezTo>
                    <a:cubicBezTo>
                      <a:pt x="1344" y="136"/>
                      <a:pt x="1045" y="246"/>
                      <a:pt x="676" y="246"/>
                    </a:cubicBezTo>
                    <a:close/>
                  </a:path>
                </a:pathLst>
              </a:custGeom>
              <a:gradFill>
                <a:gsLst>
                  <a:gs pos="0">
                    <a:srgbClr val="005DA4"/>
                  </a:gs>
                  <a:gs pos="58000">
                    <a:srgbClr val="0077D3"/>
                  </a:gs>
                  <a:gs pos="100000">
                    <a:srgbClr val="005CA2"/>
                  </a:gs>
                </a:gsLst>
                <a:lin ang="10800000" scaled="0"/>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7">
                <a:extLst>
                  <a:ext uri="{FF2B5EF4-FFF2-40B4-BE49-F238E27FC236}">
                    <a16:creationId xmlns:a16="http://schemas.microsoft.com/office/drawing/2014/main" id="{81F7831B-F357-8B83-4051-AB4FFF093A94}"/>
                  </a:ext>
                </a:extLst>
              </p:cNvPr>
              <p:cNvSpPr>
                <a:spLocks noEditPoints="1"/>
              </p:cNvSpPr>
              <p:nvPr/>
            </p:nvSpPr>
            <p:spPr bwMode="auto">
              <a:xfrm>
                <a:off x="1594294" y="-279400"/>
                <a:ext cx="5067300" cy="1858963"/>
              </a:xfrm>
              <a:custGeom>
                <a:avLst/>
                <a:gdLst>
                  <a:gd name="T0" fmla="*/ 672 w 1344"/>
                  <a:gd name="T1" fmla="*/ 493 h 493"/>
                  <a:gd name="T2" fmla="*/ 1344 w 1344"/>
                  <a:gd name="T3" fmla="*/ 250 h 493"/>
                  <a:gd name="T4" fmla="*/ 1344 w 1344"/>
                  <a:gd name="T5" fmla="*/ 247 h 493"/>
                  <a:gd name="T6" fmla="*/ 1344 w 1344"/>
                  <a:gd name="T7" fmla="*/ 244 h 493"/>
                  <a:gd name="T8" fmla="*/ 1344 w 1344"/>
                  <a:gd name="T9" fmla="*/ 243 h 493"/>
                  <a:gd name="T10" fmla="*/ 672 w 1344"/>
                  <a:gd name="T11" fmla="*/ 0 h 493"/>
                  <a:gd name="T12" fmla="*/ 0 w 1344"/>
                  <a:gd name="T13" fmla="*/ 247 h 493"/>
                  <a:gd name="T14" fmla="*/ 0 w 1344"/>
                  <a:gd name="T15" fmla="*/ 247 h 493"/>
                  <a:gd name="T16" fmla="*/ 672 w 1344"/>
                  <a:gd name="T17" fmla="*/ 493 h 493"/>
                  <a:gd name="T18" fmla="*/ 414 w 1344"/>
                  <a:gd name="T19" fmla="*/ 89 h 493"/>
                  <a:gd name="T20" fmla="*/ 417 w 1344"/>
                  <a:gd name="T21" fmla="*/ 89 h 493"/>
                  <a:gd name="T22" fmla="*/ 421 w 1344"/>
                  <a:gd name="T23" fmla="*/ 88 h 493"/>
                  <a:gd name="T24" fmla="*/ 428 w 1344"/>
                  <a:gd name="T25" fmla="*/ 87 h 493"/>
                  <a:gd name="T26" fmla="*/ 429 w 1344"/>
                  <a:gd name="T27" fmla="*/ 87 h 493"/>
                  <a:gd name="T28" fmla="*/ 672 w 1344"/>
                  <a:gd name="T29" fmla="*/ 69 h 493"/>
                  <a:gd name="T30" fmla="*/ 672 w 1344"/>
                  <a:gd name="T31" fmla="*/ 69 h 493"/>
                  <a:gd name="T32" fmla="*/ 743 w 1344"/>
                  <a:gd name="T33" fmla="*/ 71 h 493"/>
                  <a:gd name="T34" fmla="*/ 1207 w 1344"/>
                  <a:gd name="T35" fmla="*/ 230 h 493"/>
                  <a:gd name="T36" fmla="*/ 1207 w 1344"/>
                  <a:gd name="T37" fmla="*/ 232 h 493"/>
                  <a:gd name="T38" fmla="*/ 1207 w 1344"/>
                  <a:gd name="T39" fmla="*/ 232 h 493"/>
                  <a:gd name="T40" fmla="*/ 1207 w 1344"/>
                  <a:gd name="T41" fmla="*/ 232 h 493"/>
                  <a:gd name="T42" fmla="*/ 1170 w 1344"/>
                  <a:gd name="T43" fmla="*/ 292 h 493"/>
                  <a:gd name="T44" fmla="*/ 1170 w 1344"/>
                  <a:gd name="T45" fmla="*/ 293 h 493"/>
                  <a:gd name="T46" fmla="*/ 1166 w 1344"/>
                  <a:gd name="T47" fmla="*/ 295 h 493"/>
                  <a:gd name="T48" fmla="*/ 1163 w 1344"/>
                  <a:gd name="T49" fmla="*/ 297 h 493"/>
                  <a:gd name="T50" fmla="*/ 1162 w 1344"/>
                  <a:gd name="T51" fmla="*/ 298 h 493"/>
                  <a:gd name="T52" fmla="*/ 1158 w 1344"/>
                  <a:gd name="T53" fmla="*/ 301 h 493"/>
                  <a:gd name="T54" fmla="*/ 1158 w 1344"/>
                  <a:gd name="T55" fmla="*/ 301 h 493"/>
                  <a:gd name="T56" fmla="*/ 1104 w 1344"/>
                  <a:gd name="T57" fmla="*/ 329 h 493"/>
                  <a:gd name="T58" fmla="*/ 1103 w 1344"/>
                  <a:gd name="T59" fmla="*/ 329 h 493"/>
                  <a:gd name="T60" fmla="*/ 1099 w 1344"/>
                  <a:gd name="T61" fmla="*/ 331 h 493"/>
                  <a:gd name="T62" fmla="*/ 1097 w 1344"/>
                  <a:gd name="T63" fmla="*/ 332 h 493"/>
                  <a:gd name="T64" fmla="*/ 1097 w 1344"/>
                  <a:gd name="T65" fmla="*/ 332 h 493"/>
                  <a:gd name="T66" fmla="*/ 1097 w 1344"/>
                  <a:gd name="T67" fmla="*/ 332 h 493"/>
                  <a:gd name="T68" fmla="*/ 672 w 1344"/>
                  <a:gd name="T69" fmla="*/ 395 h 493"/>
                  <a:gd name="T70" fmla="*/ 246 w 1344"/>
                  <a:gd name="T71" fmla="*/ 331 h 493"/>
                  <a:gd name="T72" fmla="*/ 246 w 1344"/>
                  <a:gd name="T73" fmla="*/ 331 h 493"/>
                  <a:gd name="T74" fmla="*/ 152 w 1344"/>
                  <a:gd name="T75" fmla="*/ 271 h 493"/>
                  <a:gd name="T76" fmla="*/ 137 w 1344"/>
                  <a:gd name="T77" fmla="*/ 239 h 493"/>
                  <a:gd name="T78" fmla="*/ 137 w 1344"/>
                  <a:gd name="T79" fmla="*/ 238 h 493"/>
                  <a:gd name="T80" fmla="*/ 137 w 1344"/>
                  <a:gd name="T81" fmla="*/ 236 h 493"/>
                  <a:gd name="T82" fmla="*/ 137 w 1344"/>
                  <a:gd name="T83" fmla="*/ 232 h 493"/>
                  <a:gd name="T84" fmla="*/ 414 w 1344"/>
                  <a:gd name="T85" fmla="*/ 89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44" h="493">
                    <a:moveTo>
                      <a:pt x="672" y="493"/>
                    </a:moveTo>
                    <a:cubicBezTo>
                      <a:pt x="1041" y="493"/>
                      <a:pt x="1340" y="383"/>
                      <a:pt x="1344" y="250"/>
                    </a:cubicBezTo>
                    <a:cubicBezTo>
                      <a:pt x="1344" y="249"/>
                      <a:pt x="1344" y="248"/>
                      <a:pt x="1344" y="247"/>
                    </a:cubicBezTo>
                    <a:cubicBezTo>
                      <a:pt x="1344" y="246"/>
                      <a:pt x="1344" y="245"/>
                      <a:pt x="1344" y="244"/>
                    </a:cubicBezTo>
                    <a:cubicBezTo>
                      <a:pt x="1344" y="244"/>
                      <a:pt x="1344" y="243"/>
                      <a:pt x="1344" y="243"/>
                    </a:cubicBezTo>
                    <a:cubicBezTo>
                      <a:pt x="1339" y="111"/>
                      <a:pt x="1041" y="0"/>
                      <a:pt x="672" y="0"/>
                    </a:cubicBezTo>
                    <a:cubicBezTo>
                      <a:pt x="300" y="0"/>
                      <a:pt x="0" y="109"/>
                      <a:pt x="0" y="247"/>
                    </a:cubicBezTo>
                    <a:cubicBezTo>
                      <a:pt x="0" y="247"/>
                      <a:pt x="0" y="247"/>
                      <a:pt x="0" y="247"/>
                    </a:cubicBezTo>
                    <a:cubicBezTo>
                      <a:pt x="0" y="384"/>
                      <a:pt x="300" y="493"/>
                      <a:pt x="672" y="493"/>
                    </a:cubicBezTo>
                    <a:close/>
                    <a:moveTo>
                      <a:pt x="414" y="89"/>
                    </a:moveTo>
                    <a:cubicBezTo>
                      <a:pt x="415" y="89"/>
                      <a:pt x="416" y="89"/>
                      <a:pt x="417" y="89"/>
                    </a:cubicBezTo>
                    <a:cubicBezTo>
                      <a:pt x="418" y="89"/>
                      <a:pt x="419" y="88"/>
                      <a:pt x="421" y="88"/>
                    </a:cubicBezTo>
                    <a:cubicBezTo>
                      <a:pt x="423" y="88"/>
                      <a:pt x="426" y="87"/>
                      <a:pt x="428" y="87"/>
                    </a:cubicBezTo>
                    <a:cubicBezTo>
                      <a:pt x="428" y="87"/>
                      <a:pt x="429" y="87"/>
                      <a:pt x="429" y="87"/>
                    </a:cubicBezTo>
                    <a:cubicBezTo>
                      <a:pt x="502" y="76"/>
                      <a:pt x="584" y="69"/>
                      <a:pt x="672" y="69"/>
                    </a:cubicBezTo>
                    <a:cubicBezTo>
                      <a:pt x="672" y="69"/>
                      <a:pt x="672" y="69"/>
                      <a:pt x="672" y="69"/>
                    </a:cubicBezTo>
                    <a:cubicBezTo>
                      <a:pt x="696" y="69"/>
                      <a:pt x="720" y="70"/>
                      <a:pt x="743" y="71"/>
                    </a:cubicBezTo>
                    <a:cubicBezTo>
                      <a:pt x="1003" y="81"/>
                      <a:pt x="1203" y="148"/>
                      <a:pt x="1207" y="230"/>
                    </a:cubicBezTo>
                    <a:cubicBezTo>
                      <a:pt x="1207" y="231"/>
                      <a:pt x="1207" y="231"/>
                      <a:pt x="1207" y="232"/>
                    </a:cubicBezTo>
                    <a:cubicBezTo>
                      <a:pt x="1207" y="232"/>
                      <a:pt x="1207" y="232"/>
                      <a:pt x="1207" y="232"/>
                    </a:cubicBezTo>
                    <a:cubicBezTo>
                      <a:pt x="1207" y="232"/>
                      <a:pt x="1207" y="232"/>
                      <a:pt x="1207" y="232"/>
                    </a:cubicBezTo>
                    <a:cubicBezTo>
                      <a:pt x="1207" y="253"/>
                      <a:pt x="1194" y="274"/>
                      <a:pt x="1170" y="292"/>
                    </a:cubicBezTo>
                    <a:cubicBezTo>
                      <a:pt x="1170" y="292"/>
                      <a:pt x="1170" y="293"/>
                      <a:pt x="1170" y="293"/>
                    </a:cubicBezTo>
                    <a:cubicBezTo>
                      <a:pt x="1168" y="294"/>
                      <a:pt x="1167" y="294"/>
                      <a:pt x="1166" y="295"/>
                    </a:cubicBezTo>
                    <a:cubicBezTo>
                      <a:pt x="1165" y="296"/>
                      <a:pt x="1164" y="297"/>
                      <a:pt x="1163" y="297"/>
                    </a:cubicBezTo>
                    <a:cubicBezTo>
                      <a:pt x="1163" y="298"/>
                      <a:pt x="1162" y="298"/>
                      <a:pt x="1162" y="298"/>
                    </a:cubicBezTo>
                    <a:cubicBezTo>
                      <a:pt x="1161" y="299"/>
                      <a:pt x="1159" y="300"/>
                      <a:pt x="1158" y="301"/>
                    </a:cubicBezTo>
                    <a:cubicBezTo>
                      <a:pt x="1158" y="301"/>
                      <a:pt x="1158" y="301"/>
                      <a:pt x="1158" y="301"/>
                    </a:cubicBezTo>
                    <a:cubicBezTo>
                      <a:pt x="1143" y="311"/>
                      <a:pt x="1125" y="320"/>
                      <a:pt x="1104" y="329"/>
                    </a:cubicBezTo>
                    <a:cubicBezTo>
                      <a:pt x="1104" y="329"/>
                      <a:pt x="1103" y="329"/>
                      <a:pt x="1103" y="329"/>
                    </a:cubicBezTo>
                    <a:cubicBezTo>
                      <a:pt x="1102" y="330"/>
                      <a:pt x="1100" y="330"/>
                      <a:pt x="1099" y="331"/>
                    </a:cubicBezTo>
                    <a:cubicBezTo>
                      <a:pt x="1098" y="331"/>
                      <a:pt x="1098" y="331"/>
                      <a:pt x="1097" y="332"/>
                    </a:cubicBezTo>
                    <a:cubicBezTo>
                      <a:pt x="1097" y="332"/>
                      <a:pt x="1097" y="332"/>
                      <a:pt x="1097" y="332"/>
                    </a:cubicBezTo>
                    <a:cubicBezTo>
                      <a:pt x="1097" y="332"/>
                      <a:pt x="1097" y="332"/>
                      <a:pt x="1097" y="332"/>
                    </a:cubicBezTo>
                    <a:cubicBezTo>
                      <a:pt x="999" y="370"/>
                      <a:pt x="846" y="395"/>
                      <a:pt x="672" y="395"/>
                    </a:cubicBezTo>
                    <a:cubicBezTo>
                      <a:pt x="498" y="395"/>
                      <a:pt x="344" y="370"/>
                      <a:pt x="246" y="331"/>
                    </a:cubicBezTo>
                    <a:cubicBezTo>
                      <a:pt x="246" y="331"/>
                      <a:pt x="246" y="331"/>
                      <a:pt x="246" y="331"/>
                    </a:cubicBezTo>
                    <a:cubicBezTo>
                      <a:pt x="202" y="315"/>
                      <a:pt x="170" y="294"/>
                      <a:pt x="152" y="271"/>
                    </a:cubicBezTo>
                    <a:cubicBezTo>
                      <a:pt x="144" y="261"/>
                      <a:pt x="139" y="250"/>
                      <a:pt x="137" y="239"/>
                    </a:cubicBezTo>
                    <a:cubicBezTo>
                      <a:pt x="137" y="239"/>
                      <a:pt x="137" y="239"/>
                      <a:pt x="137" y="238"/>
                    </a:cubicBezTo>
                    <a:cubicBezTo>
                      <a:pt x="137" y="237"/>
                      <a:pt x="137" y="237"/>
                      <a:pt x="137" y="236"/>
                    </a:cubicBezTo>
                    <a:cubicBezTo>
                      <a:pt x="137" y="235"/>
                      <a:pt x="137" y="234"/>
                      <a:pt x="137" y="232"/>
                    </a:cubicBezTo>
                    <a:cubicBezTo>
                      <a:pt x="137" y="170"/>
                      <a:pt x="248" y="117"/>
                      <a:pt x="414" y="89"/>
                    </a:cubicBezTo>
                    <a:close/>
                  </a:path>
                </a:pathLst>
              </a:custGeom>
              <a:solidFill>
                <a:srgbClr val="E8E8E8"/>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16">
                <a:extLst>
                  <a:ext uri="{FF2B5EF4-FFF2-40B4-BE49-F238E27FC236}">
                    <a16:creationId xmlns:a16="http://schemas.microsoft.com/office/drawing/2014/main" id="{53C5A9E4-D013-DA74-CC15-004590821084}"/>
                  </a:ext>
                </a:extLst>
              </p:cNvPr>
              <p:cNvSpPr>
                <a:spLocks/>
              </p:cNvSpPr>
              <p:nvPr/>
            </p:nvSpPr>
            <p:spPr bwMode="auto">
              <a:xfrm>
                <a:off x="2521394" y="735013"/>
                <a:ext cx="3208338" cy="474663"/>
              </a:xfrm>
              <a:custGeom>
                <a:avLst/>
                <a:gdLst>
                  <a:gd name="T0" fmla="*/ 0 w 851"/>
                  <a:gd name="T1" fmla="*/ 62 h 126"/>
                  <a:gd name="T2" fmla="*/ 426 w 851"/>
                  <a:gd name="T3" fmla="*/ 126 h 126"/>
                  <a:gd name="T4" fmla="*/ 851 w 851"/>
                  <a:gd name="T5" fmla="*/ 63 h 126"/>
                  <a:gd name="T6" fmla="*/ 426 w 851"/>
                  <a:gd name="T7" fmla="*/ 0 h 126"/>
                  <a:gd name="T8" fmla="*/ 0 w 851"/>
                  <a:gd name="T9" fmla="*/ 62 h 126"/>
                </a:gdLst>
                <a:ahLst/>
                <a:cxnLst>
                  <a:cxn ang="0">
                    <a:pos x="T0" y="T1"/>
                  </a:cxn>
                  <a:cxn ang="0">
                    <a:pos x="T2" y="T3"/>
                  </a:cxn>
                  <a:cxn ang="0">
                    <a:pos x="T4" y="T5"/>
                  </a:cxn>
                  <a:cxn ang="0">
                    <a:pos x="T6" y="T7"/>
                  </a:cxn>
                  <a:cxn ang="0">
                    <a:pos x="T8" y="T9"/>
                  </a:cxn>
                </a:cxnLst>
                <a:rect l="0" t="0" r="r" b="b"/>
                <a:pathLst>
                  <a:path w="851" h="126">
                    <a:moveTo>
                      <a:pt x="0" y="62"/>
                    </a:moveTo>
                    <a:cubicBezTo>
                      <a:pt x="98" y="101"/>
                      <a:pt x="252" y="126"/>
                      <a:pt x="426" y="126"/>
                    </a:cubicBezTo>
                    <a:cubicBezTo>
                      <a:pt x="600" y="126"/>
                      <a:pt x="753" y="101"/>
                      <a:pt x="851" y="63"/>
                    </a:cubicBezTo>
                    <a:cubicBezTo>
                      <a:pt x="753" y="26"/>
                      <a:pt x="596" y="0"/>
                      <a:pt x="426" y="0"/>
                    </a:cubicBezTo>
                    <a:cubicBezTo>
                      <a:pt x="256" y="0"/>
                      <a:pt x="98" y="23"/>
                      <a:pt x="0" y="62"/>
                    </a:cubicBezTo>
                    <a:close/>
                  </a:path>
                </a:pathLst>
              </a:custGeom>
              <a:solidFill>
                <a:srgbClr val="1889B3"/>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21">
                <a:extLst>
                  <a:ext uri="{FF2B5EF4-FFF2-40B4-BE49-F238E27FC236}">
                    <a16:creationId xmlns:a16="http://schemas.microsoft.com/office/drawing/2014/main" id="{9F7935FF-D513-CCF3-4D3A-1555BAE1A99C}"/>
                  </a:ext>
                </a:extLst>
              </p:cNvPr>
              <p:cNvSpPr>
                <a:spLocks/>
              </p:cNvSpPr>
              <p:nvPr/>
            </p:nvSpPr>
            <p:spPr bwMode="auto">
              <a:xfrm>
                <a:off x="2110232" y="-19050"/>
                <a:ext cx="4035425" cy="992188"/>
              </a:xfrm>
              <a:custGeom>
                <a:avLst/>
                <a:gdLst>
                  <a:gd name="T0" fmla="*/ 0 w 1070"/>
                  <a:gd name="T1" fmla="*/ 169 h 263"/>
                  <a:gd name="T2" fmla="*/ 0 w 1070"/>
                  <a:gd name="T3" fmla="*/ 170 h 263"/>
                  <a:gd name="T4" fmla="*/ 15 w 1070"/>
                  <a:gd name="T5" fmla="*/ 202 h 263"/>
                  <a:gd name="T6" fmla="*/ 109 w 1070"/>
                  <a:gd name="T7" fmla="*/ 262 h 263"/>
                  <a:gd name="T8" fmla="*/ 109 w 1070"/>
                  <a:gd name="T9" fmla="*/ 262 h 263"/>
                  <a:gd name="T10" fmla="*/ 535 w 1070"/>
                  <a:gd name="T11" fmla="*/ 200 h 263"/>
                  <a:gd name="T12" fmla="*/ 960 w 1070"/>
                  <a:gd name="T13" fmla="*/ 263 h 263"/>
                  <a:gd name="T14" fmla="*/ 960 w 1070"/>
                  <a:gd name="T15" fmla="*/ 263 h 263"/>
                  <a:gd name="T16" fmla="*/ 960 w 1070"/>
                  <a:gd name="T17" fmla="*/ 263 h 263"/>
                  <a:gd name="T18" fmla="*/ 962 w 1070"/>
                  <a:gd name="T19" fmla="*/ 262 h 263"/>
                  <a:gd name="T20" fmla="*/ 966 w 1070"/>
                  <a:gd name="T21" fmla="*/ 260 h 263"/>
                  <a:gd name="T22" fmla="*/ 967 w 1070"/>
                  <a:gd name="T23" fmla="*/ 260 h 263"/>
                  <a:gd name="T24" fmla="*/ 1021 w 1070"/>
                  <a:gd name="T25" fmla="*/ 232 h 263"/>
                  <a:gd name="T26" fmla="*/ 1021 w 1070"/>
                  <a:gd name="T27" fmla="*/ 232 h 263"/>
                  <a:gd name="T28" fmla="*/ 1025 w 1070"/>
                  <a:gd name="T29" fmla="*/ 229 h 263"/>
                  <a:gd name="T30" fmla="*/ 1026 w 1070"/>
                  <a:gd name="T31" fmla="*/ 228 h 263"/>
                  <a:gd name="T32" fmla="*/ 1029 w 1070"/>
                  <a:gd name="T33" fmla="*/ 226 h 263"/>
                  <a:gd name="T34" fmla="*/ 1033 w 1070"/>
                  <a:gd name="T35" fmla="*/ 224 h 263"/>
                  <a:gd name="T36" fmla="*/ 1033 w 1070"/>
                  <a:gd name="T37" fmla="*/ 223 h 263"/>
                  <a:gd name="T38" fmla="*/ 1070 w 1070"/>
                  <a:gd name="T39" fmla="*/ 163 h 263"/>
                  <a:gd name="T40" fmla="*/ 1070 w 1070"/>
                  <a:gd name="T41" fmla="*/ 163 h 263"/>
                  <a:gd name="T42" fmla="*/ 1070 w 1070"/>
                  <a:gd name="T43" fmla="*/ 161 h 263"/>
                  <a:gd name="T44" fmla="*/ 606 w 1070"/>
                  <a:gd name="T45" fmla="*/ 2 h 263"/>
                  <a:gd name="T46" fmla="*/ 535 w 1070"/>
                  <a:gd name="T47" fmla="*/ 0 h 263"/>
                  <a:gd name="T48" fmla="*/ 535 w 1070"/>
                  <a:gd name="T49" fmla="*/ 0 h 263"/>
                  <a:gd name="T50" fmla="*/ 292 w 1070"/>
                  <a:gd name="T51" fmla="*/ 18 h 263"/>
                  <a:gd name="T52" fmla="*/ 291 w 1070"/>
                  <a:gd name="T53" fmla="*/ 18 h 263"/>
                  <a:gd name="T54" fmla="*/ 284 w 1070"/>
                  <a:gd name="T55" fmla="*/ 19 h 263"/>
                  <a:gd name="T56" fmla="*/ 280 w 1070"/>
                  <a:gd name="T57" fmla="*/ 20 h 263"/>
                  <a:gd name="T58" fmla="*/ 277 w 1070"/>
                  <a:gd name="T59" fmla="*/ 20 h 263"/>
                  <a:gd name="T60" fmla="*/ 0 w 1070"/>
                  <a:gd name="T61" fmla="*/ 163 h 263"/>
                  <a:gd name="T62" fmla="*/ 0 w 1070"/>
                  <a:gd name="T63" fmla="*/ 167 h 263"/>
                  <a:gd name="T64" fmla="*/ 0 w 1070"/>
                  <a:gd name="T65" fmla="*/ 169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70" h="263">
                    <a:moveTo>
                      <a:pt x="0" y="169"/>
                    </a:moveTo>
                    <a:cubicBezTo>
                      <a:pt x="0" y="170"/>
                      <a:pt x="0" y="170"/>
                      <a:pt x="0" y="170"/>
                    </a:cubicBezTo>
                    <a:cubicBezTo>
                      <a:pt x="2" y="181"/>
                      <a:pt x="7" y="192"/>
                      <a:pt x="15" y="202"/>
                    </a:cubicBezTo>
                    <a:cubicBezTo>
                      <a:pt x="33" y="225"/>
                      <a:pt x="65" y="246"/>
                      <a:pt x="109" y="262"/>
                    </a:cubicBezTo>
                    <a:cubicBezTo>
                      <a:pt x="109" y="262"/>
                      <a:pt x="109" y="262"/>
                      <a:pt x="109" y="262"/>
                    </a:cubicBezTo>
                    <a:cubicBezTo>
                      <a:pt x="207" y="223"/>
                      <a:pt x="365" y="200"/>
                      <a:pt x="535" y="200"/>
                    </a:cubicBezTo>
                    <a:cubicBezTo>
                      <a:pt x="705" y="200"/>
                      <a:pt x="862" y="226"/>
                      <a:pt x="960" y="263"/>
                    </a:cubicBezTo>
                    <a:cubicBezTo>
                      <a:pt x="960" y="263"/>
                      <a:pt x="960" y="263"/>
                      <a:pt x="960" y="263"/>
                    </a:cubicBezTo>
                    <a:cubicBezTo>
                      <a:pt x="960" y="263"/>
                      <a:pt x="960" y="263"/>
                      <a:pt x="960" y="263"/>
                    </a:cubicBezTo>
                    <a:cubicBezTo>
                      <a:pt x="961" y="262"/>
                      <a:pt x="961" y="262"/>
                      <a:pt x="962" y="262"/>
                    </a:cubicBezTo>
                    <a:cubicBezTo>
                      <a:pt x="963" y="261"/>
                      <a:pt x="965" y="261"/>
                      <a:pt x="966" y="260"/>
                    </a:cubicBezTo>
                    <a:cubicBezTo>
                      <a:pt x="966" y="260"/>
                      <a:pt x="967" y="260"/>
                      <a:pt x="967" y="260"/>
                    </a:cubicBezTo>
                    <a:cubicBezTo>
                      <a:pt x="988" y="251"/>
                      <a:pt x="1006" y="242"/>
                      <a:pt x="1021" y="232"/>
                    </a:cubicBezTo>
                    <a:cubicBezTo>
                      <a:pt x="1021" y="232"/>
                      <a:pt x="1021" y="232"/>
                      <a:pt x="1021" y="232"/>
                    </a:cubicBezTo>
                    <a:cubicBezTo>
                      <a:pt x="1022" y="231"/>
                      <a:pt x="1024" y="230"/>
                      <a:pt x="1025" y="229"/>
                    </a:cubicBezTo>
                    <a:cubicBezTo>
                      <a:pt x="1025" y="229"/>
                      <a:pt x="1026" y="229"/>
                      <a:pt x="1026" y="228"/>
                    </a:cubicBezTo>
                    <a:cubicBezTo>
                      <a:pt x="1027" y="228"/>
                      <a:pt x="1028" y="227"/>
                      <a:pt x="1029" y="226"/>
                    </a:cubicBezTo>
                    <a:cubicBezTo>
                      <a:pt x="1030" y="225"/>
                      <a:pt x="1031" y="225"/>
                      <a:pt x="1033" y="224"/>
                    </a:cubicBezTo>
                    <a:cubicBezTo>
                      <a:pt x="1033" y="224"/>
                      <a:pt x="1033" y="223"/>
                      <a:pt x="1033" y="223"/>
                    </a:cubicBezTo>
                    <a:cubicBezTo>
                      <a:pt x="1057" y="205"/>
                      <a:pt x="1070" y="184"/>
                      <a:pt x="1070" y="163"/>
                    </a:cubicBezTo>
                    <a:cubicBezTo>
                      <a:pt x="1070" y="163"/>
                      <a:pt x="1070" y="163"/>
                      <a:pt x="1070" y="163"/>
                    </a:cubicBezTo>
                    <a:cubicBezTo>
                      <a:pt x="1070" y="162"/>
                      <a:pt x="1070" y="162"/>
                      <a:pt x="1070" y="161"/>
                    </a:cubicBezTo>
                    <a:cubicBezTo>
                      <a:pt x="1065" y="79"/>
                      <a:pt x="866" y="12"/>
                      <a:pt x="606" y="2"/>
                    </a:cubicBezTo>
                    <a:cubicBezTo>
                      <a:pt x="583" y="1"/>
                      <a:pt x="559" y="0"/>
                      <a:pt x="535" y="0"/>
                    </a:cubicBezTo>
                    <a:cubicBezTo>
                      <a:pt x="535" y="0"/>
                      <a:pt x="535" y="0"/>
                      <a:pt x="535" y="0"/>
                    </a:cubicBezTo>
                    <a:cubicBezTo>
                      <a:pt x="447" y="0"/>
                      <a:pt x="365" y="7"/>
                      <a:pt x="292" y="18"/>
                    </a:cubicBezTo>
                    <a:cubicBezTo>
                      <a:pt x="292" y="18"/>
                      <a:pt x="291" y="18"/>
                      <a:pt x="291" y="18"/>
                    </a:cubicBezTo>
                    <a:cubicBezTo>
                      <a:pt x="289" y="18"/>
                      <a:pt x="286" y="19"/>
                      <a:pt x="284" y="19"/>
                    </a:cubicBezTo>
                    <a:cubicBezTo>
                      <a:pt x="282" y="19"/>
                      <a:pt x="281" y="20"/>
                      <a:pt x="280" y="20"/>
                    </a:cubicBezTo>
                    <a:cubicBezTo>
                      <a:pt x="279" y="20"/>
                      <a:pt x="278" y="20"/>
                      <a:pt x="277" y="20"/>
                    </a:cubicBezTo>
                    <a:cubicBezTo>
                      <a:pt x="111" y="48"/>
                      <a:pt x="0" y="101"/>
                      <a:pt x="0" y="163"/>
                    </a:cubicBezTo>
                    <a:cubicBezTo>
                      <a:pt x="0" y="165"/>
                      <a:pt x="0" y="166"/>
                      <a:pt x="0" y="167"/>
                    </a:cubicBezTo>
                    <a:cubicBezTo>
                      <a:pt x="0" y="168"/>
                      <a:pt x="0" y="168"/>
                      <a:pt x="0" y="169"/>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 name="Group 54">
              <a:extLst>
                <a:ext uri="{FF2B5EF4-FFF2-40B4-BE49-F238E27FC236}">
                  <a16:creationId xmlns:a16="http://schemas.microsoft.com/office/drawing/2014/main" id="{AFFDCB2A-B30C-BECF-1C69-92A42A52EAF8}"/>
                </a:ext>
              </a:extLst>
            </p:cNvPr>
            <p:cNvGrpSpPr/>
            <p:nvPr/>
          </p:nvGrpSpPr>
          <p:grpSpPr>
            <a:xfrm>
              <a:off x="4076701" y="2278063"/>
              <a:ext cx="3659187" cy="3790951"/>
              <a:chOff x="2235201" y="1839913"/>
              <a:chExt cx="3659187" cy="3790951"/>
            </a:xfrm>
          </p:grpSpPr>
          <p:sp>
            <p:nvSpPr>
              <p:cNvPr id="56" name="Freeform 25">
                <a:extLst>
                  <a:ext uri="{FF2B5EF4-FFF2-40B4-BE49-F238E27FC236}">
                    <a16:creationId xmlns:a16="http://schemas.microsoft.com/office/drawing/2014/main" id="{69BB20B9-2079-6A2C-DC33-95BB53E734DA}"/>
                  </a:ext>
                </a:extLst>
              </p:cNvPr>
              <p:cNvSpPr>
                <a:spLocks/>
              </p:cNvSpPr>
              <p:nvPr/>
            </p:nvSpPr>
            <p:spPr bwMode="auto">
              <a:xfrm>
                <a:off x="3313109" y="1924051"/>
                <a:ext cx="1911346" cy="3706813"/>
              </a:xfrm>
              <a:custGeom>
                <a:avLst/>
                <a:gdLst>
                  <a:gd name="T0" fmla="*/ 70 w 425"/>
                  <a:gd name="T1" fmla="*/ 185 h 825"/>
                  <a:gd name="T2" fmla="*/ 151 w 425"/>
                  <a:gd name="T3" fmla="*/ 240 h 825"/>
                  <a:gd name="T4" fmla="*/ 137 w 425"/>
                  <a:gd name="T5" fmla="*/ 430 h 825"/>
                  <a:gd name="T6" fmla="*/ 129 w 425"/>
                  <a:gd name="T7" fmla="*/ 448 h 825"/>
                  <a:gd name="T8" fmla="*/ 128 w 425"/>
                  <a:gd name="T9" fmla="*/ 453 h 825"/>
                  <a:gd name="T10" fmla="*/ 117 w 425"/>
                  <a:gd name="T11" fmla="*/ 487 h 825"/>
                  <a:gd name="T12" fmla="*/ 142 w 425"/>
                  <a:gd name="T13" fmla="*/ 490 h 825"/>
                  <a:gd name="T14" fmla="*/ 171 w 425"/>
                  <a:gd name="T15" fmla="*/ 524 h 825"/>
                  <a:gd name="T16" fmla="*/ 173 w 425"/>
                  <a:gd name="T17" fmla="*/ 532 h 825"/>
                  <a:gd name="T18" fmla="*/ 173 w 425"/>
                  <a:gd name="T19" fmla="*/ 536 h 825"/>
                  <a:gd name="T20" fmla="*/ 183 w 425"/>
                  <a:gd name="T21" fmla="*/ 763 h 825"/>
                  <a:gd name="T22" fmla="*/ 274 w 425"/>
                  <a:gd name="T23" fmla="*/ 813 h 825"/>
                  <a:gd name="T24" fmla="*/ 359 w 425"/>
                  <a:gd name="T25" fmla="*/ 728 h 825"/>
                  <a:gd name="T26" fmla="*/ 381 w 425"/>
                  <a:gd name="T27" fmla="*/ 548 h 825"/>
                  <a:gd name="T28" fmla="*/ 419 w 425"/>
                  <a:gd name="T29" fmla="*/ 485 h 825"/>
                  <a:gd name="T30" fmla="*/ 413 w 425"/>
                  <a:gd name="T31" fmla="*/ 476 h 825"/>
                  <a:gd name="T32" fmla="*/ 384 w 425"/>
                  <a:gd name="T33" fmla="*/ 431 h 825"/>
                  <a:gd name="T34" fmla="*/ 374 w 425"/>
                  <a:gd name="T35" fmla="*/ 411 h 825"/>
                  <a:gd name="T36" fmla="*/ 327 w 425"/>
                  <a:gd name="T37" fmla="*/ 210 h 825"/>
                  <a:gd name="T38" fmla="*/ 425 w 425"/>
                  <a:gd name="T39" fmla="*/ 181 h 825"/>
                  <a:gd name="T40" fmla="*/ 373 w 425"/>
                  <a:gd name="T41" fmla="*/ 92 h 825"/>
                  <a:gd name="T42" fmla="*/ 181 w 425"/>
                  <a:gd name="T43" fmla="*/ 0 h 825"/>
                  <a:gd name="T44" fmla="*/ 63 w 425"/>
                  <a:gd name="T45" fmla="*/ 45 h 825"/>
                  <a:gd name="T46" fmla="*/ 0 w 425"/>
                  <a:gd name="T47" fmla="*/ 208 h 825"/>
                  <a:gd name="T48" fmla="*/ 7 w 425"/>
                  <a:gd name="T49" fmla="*/ 205 h 825"/>
                  <a:gd name="T50" fmla="*/ 70 w 425"/>
                  <a:gd name="T51" fmla="*/ 18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825">
                    <a:moveTo>
                      <a:pt x="70" y="185"/>
                    </a:moveTo>
                    <a:cubicBezTo>
                      <a:pt x="113" y="181"/>
                      <a:pt x="142" y="200"/>
                      <a:pt x="151" y="240"/>
                    </a:cubicBezTo>
                    <a:cubicBezTo>
                      <a:pt x="174" y="347"/>
                      <a:pt x="153" y="395"/>
                      <a:pt x="137" y="430"/>
                    </a:cubicBezTo>
                    <a:cubicBezTo>
                      <a:pt x="135" y="436"/>
                      <a:pt x="132" y="442"/>
                      <a:pt x="129" y="448"/>
                    </a:cubicBezTo>
                    <a:cubicBezTo>
                      <a:pt x="128" y="453"/>
                      <a:pt x="128" y="453"/>
                      <a:pt x="128" y="453"/>
                    </a:cubicBezTo>
                    <a:cubicBezTo>
                      <a:pt x="123" y="465"/>
                      <a:pt x="119" y="477"/>
                      <a:pt x="117" y="487"/>
                    </a:cubicBezTo>
                    <a:cubicBezTo>
                      <a:pt x="128" y="484"/>
                      <a:pt x="137" y="488"/>
                      <a:pt x="142" y="490"/>
                    </a:cubicBezTo>
                    <a:cubicBezTo>
                      <a:pt x="155" y="496"/>
                      <a:pt x="166" y="509"/>
                      <a:pt x="171" y="524"/>
                    </a:cubicBezTo>
                    <a:cubicBezTo>
                      <a:pt x="172" y="527"/>
                      <a:pt x="173" y="529"/>
                      <a:pt x="173" y="532"/>
                    </a:cubicBezTo>
                    <a:cubicBezTo>
                      <a:pt x="173" y="533"/>
                      <a:pt x="173" y="535"/>
                      <a:pt x="173" y="536"/>
                    </a:cubicBezTo>
                    <a:cubicBezTo>
                      <a:pt x="170" y="644"/>
                      <a:pt x="175" y="741"/>
                      <a:pt x="183" y="763"/>
                    </a:cubicBezTo>
                    <a:cubicBezTo>
                      <a:pt x="197" y="796"/>
                      <a:pt x="217" y="825"/>
                      <a:pt x="274" y="813"/>
                    </a:cubicBezTo>
                    <a:cubicBezTo>
                      <a:pt x="330" y="801"/>
                      <a:pt x="349" y="781"/>
                      <a:pt x="359" y="728"/>
                    </a:cubicBezTo>
                    <a:cubicBezTo>
                      <a:pt x="365" y="687"/>
                      <a:pt x="379" y="572"/>
                      <a:pt x="381" y="548"/>
                    </a:cubicBezTo>
                    <a:cubicBezTo>
                      <a:pt x="379" y="499"/>
                      <a:pt x="405" y="489"/>
                      <a:pt x="419" y="485"/>
                    </a:cubicBezTo>
                    <a:cubicBezTo>
                      <a:pt x="418" y="483"/>
                      <a:pt x="415" y="479"/>
                      <a:pt x="413" y="476"/>
                    </a:cubicBezTo>
                    <a:cubicBezTo>
                      <a:pt x="404" y="466"/>
                      <a:pt x="393" y="452"/>
                      <a:pt x="384" y="431"/>
                    </a:cubicBezTo>
                    <a:cubicBezTo>
                      <a:pt x="383" y="428"/>
                      <a:pt x="379" y="420"/>
                      <a:pt x="374" y="411"/>
                    </a:cubicBezTo>
                    <a:cubicBezTo>
                      <a:pt x="347" y="363"/>
                      <a:pt x="291" y="262"/>
                      <a:pt x="327" y="210"/>
                    </a:cubicBezTo>
                    <a:cubicBezTo>
                      <a:pt x="344" y="186"/>
                      <a:pt x="376" y="177"/>
                      <a:pt x="425" y="181"/>
                    </a:cubicBezTo>
                    <a:cubicBezTo>
                      <a:pt x="418" y="162"/>
                      <a:pt x="402" y="127"/>
                      <a:pt x="373" y="92"/>
                    </a:cubicBezTo>
                    <a:cubicBezTo>
                      <a:pt x="338" y="51"/>
                      <a:pt x="277" y="2"/>
                      <a:pt x="181" y="0"/>
                    </a:cubicBezTo>
                    <a:cubicBezTo>
                      <a:pt x="133" y="0"/>
                      <a:pt x="93" y="14"/>
                      <a:pt x="63" y="45"/>
                    </a:cubicBezTo>
                    <a:cubicBezTo>
                      <a:pt x="16" y="92"/>
                      <a:pt x="3" y="168"/>
                      <a:pt x="0" y="208"/>
                    </a:cubicBezTo>
                    <a:cubicBezTo>
                      <a:pt x="2" y="207"/>
                      <a:pt x="5" y="206"/>
                      <a:pt x="7" y="205"/>
                    </a:cubicBezTo>
                    <a:cubicBezTo>
                      <a:pt x="19" y="198"/>
                      <a:pt x="43" y="188"/>
                      <a:pt x="70" y="185"/>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26">
                <a:extLst>
                  <a:ext uri="{FF2B5EF4-FFF2-40B4-BE49-F238E27FC236}">
                    <a16:creationId xmlns:a16="http://schemas.microsoft.com/office/drawing/2014/main" id="{09B60F10-2DDA-76A8-720E-BD74D71FB7A1}"/>
                  </a:ext>
                </a:extLst>
              </p:cNvPr>
              <p:cNvSpPr>
                <a:spLocks/>
              </p:cNvSpPr>
              <p:nvPr/>
            </p:nvSpPr>
            <p:spPr bwMode="auto">
              <a:xfrm>
                <a:off x="5133976" y="4206876"/>
                <a:ext cx="652463" cy="201613"/>
              </a:xfrm>
              <a:custGeom>
                <a:avLst/>
                <a:gdLst>
                  <a:gd name="T0" fmla="*/ 2 w 145"/>
                  <a:gd name="T1" fmla="*/ 39 h 45"/>
                  <a:gd name="T2" fmla="*/ 45 w 145"/>
                  <a:gd name="T3" fmla="*/ 44 h 45"/>
                  <a:gd name="T4" fmla="*/ 109 w 145"/>
                  <a:gd name="T5" fmla="*/ 31 h 45"/>
                  <a:gd name="T6" fmla="*/ 145 w 145"/>
                  <a:gd name="T7" fmla="*/ 7 h 45"/>
                  <a:gd name="T8" fmla="*/ 145 w 145"/>
                  <a:gd name="T9" fmla="*/ 7 h 45"/>
                  <a:gd name="T10" fmla="*/ 33 w 145"/>
                  <a:gd name="T11" fmla="*/ 3 h 45"/>
                  <a:gd name="T12" fmla="*/ 29 w 145"/>
                  <a:gd name="T13" fmla="*/ 0 h 45"/>
                  <a:gd name="T14" fmla="*/ 24 w 145"/>
                  <a:gd name="T15" fmla="*/ 2 h 45"/>
                  <a:gd name="T16" fmla="*/ 2 w 145"/>
                  <a:gd name="T17" fmla="*/ 3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45">
                    <a:moveTo>
                      <a:pt x="2" y="39"/>
                    </a:moveTo>
                    <a:cubicBezTo>
                      <a:pt x="5" y="41"/>
                      <a:pt x="19" y="45"/>
                      <a:pt x="45" y="44"/>
                    </a:cubicBezTo>
                    <a:cubicBezTo>
                      <a:pt x="69" y="43"/>
                      <a:pt x="93" y="38"/>
                      <a:pt x="109" y="31"/>
                    </a:cubicBezTo>
                    <a:cubicBezTo>
                      <a:pt x="126" y="23"/>
                      <a:pt x="138" y="14"/>
                      <a:pt x="145" y="7"/>
                    </a:cubicBezTo>
                    <a:cubicBezTo>
                      <a:pt x="145" y="7"/>
                      <a:pt x="145" y="7"/>
                      <a:pt x="145" y="7"/>
                    </a:cubicBezTo>
                    <a:cubicBezTo>
                      <a:pt x="92" y="18"/>
                      <a:pt x="54" y="17"/>
                      <a:pt x="33" y="3"/>
                    </a:cubicBezTo>
                    <a:cubicBezTo>
                      <a:pt x="32" y="2"/>
                      <a:pt x="31" y="1"/>
                      <a:pt x="29" y="0"/>
                    </a:cubicBezTo>
                    <a:cubicBezTo>
                      <a:pt x="27" y="1"/>
                      <a:pt x="26" y="1"/>
                      <a:pt x="24" y="2"/>
                    </a:cubicBezTo>
                    <a:cubicBezTo>
                      <a:pt x="12" y="5"/>
                      <a:pt x="0" y="8"/>
                      <a:pt x="2" y="39"/>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7">
                <a:extLst>
                  <a:ext uri="{FF2B5EF4-FFF2-40B4-BE49-F238E27FC236}">
                    <a16:creationId xmlns:a16="http://schemas.microsoft.com/office/drawing/2014/main" id="{7C9A4742-562F-0556-E6E2-F097823690C2}"/>
                  </a:ext>
                </a:extLst>
              </p:cNvPr>
              <p:cNvSpPr>
                <a:spLocks/>
              </p:cNvSpPr>
              <p:nvPr/>
            </p:nvSpPr>
            <p:spPr bwMode="auto">
              <a:xfrm>
                <a:off x="2235201" y="1839913"/>
                <a:ext cx="1289050" cy="2698750"/>
              </a:xfrm>
              <a:custGeom>
                <a:avLst/>
                <a:gdLst>
                  <a:gd name="T0" fmla="*/ 61 w 287"/>
                  <a:gd name="T1" fmla="*/ 48 h 601"/>
                  <a:gd name="T2" fmla="*/ 4 w 287"/>
                  <a:gd name="T3" fmla="*/ 213 h 601"/>
                  <a:gd name="T4" fmla="*/ 48 w 287"/>
                  <a:gd name="T5" fmla="*/ 416 h 601"/>
                  <a:gd name="T6" fmla="*/ 146 w 287"/>
                  <a:gd name="T7" fmla="*/ 594 h 601"/>
                  <a:gd name="T8" fmla="*/ 186 w 287"/>
                  <a:gd name="T9" fmla="*/ 576 h 601"/>
                  <a:gd name="T10" fmla="*/ 256 w 287"/>
                  <a:gd name="T11" fmla="*/ 497 h 601"/>
                  <a:gd name="T12" fmla="*/ 246 w 287"/>
                  <a:gd name="T13" fmla="*/ 488 h 601"/>
                  <a:gd name="T14" fmla="*/ 211 w 287"/>
                  <a:gd name="T15" fmla="*/ 375 h 601"/>
                  <a:gd name="T16" fmla="*/ 214 w 287"/>
                  <a:gd name="T17" fmla="*/ 269 h 601"/>
                  <a:gd name="T18" fmla="*/ 213 w 287"/>
                  <a:gd name="T19" fmla="*/ 255 h 601"/>
                  <a:gd name="T20" fmla="*/ 285 w 287"/>
                  <a:gd name="T21" fmla="*/ 45 h 601"/>
                  <a:gd name="T22" fmla="*/ 287 w 287"/>
                  <a:gd name="T23" fmla="*/ 44 h 601"/>
                  <a:gd name="T24" fmla="*/ 61 w 287"/>
                  <a:gd name="T25" fmla="*/ 48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7" h="601">
                    <a:moveTo>
                      <a:pt x="61" y="48"/>
                    </a:moveTo>
                    <a:cubicBezTo>
                      <a:pt x="20" y="78"/>
                      <a:pt x="0" y="133"/>
                      <a:pt x="4" y="213"/>
                    </a:cubicBezTo>
                    <a:cubicBezTo>
                      <a:pt x="6" y="238"/>
                      <a:pt x="21" y="328"/>
                      <a:pt x="48" y="416"/>
                    </a:cubicBezTo>
                    <a:cubicBezTo>
                      <a:pt x="80" y="519"/>
                      <a:pt x="115" y="584"/>
                      <a:pt x="146" y="594"/>
                    </a:cubicBezTo>
                    <a:cubicBezTo>
                      <a:pt x="151" y="596"/>
                      <a:pt x="165" y="601"/>
                      <a:pt x="186" y="576"/>
                    </a:cubicBezTo>
                    <a:cubicBezTo>
                      <a:pt x="215" y="541"/>
                      <a:pt x="243" y="510"/>
                      <a:pt x="256" y="497"/>
                    </a:cubicBezTo>
                    <a:cubicBezTo>
                      <a:pt x="253" y="494"/>
                      <a:pt x="249" y="491"/>
                      <a:pt x="246" y="488"/>
                    </a:cubicBezTo>
                    <a:cubicBezTo>
                      <a:pt x="218" y="458"/>
                      <a:pt x="205" y="417"/>
                      <a:pt x="211" y="375"/>
                    </a:cubicBezTo>
                    <a:cubicBezTo>
                      <a:pt x="217" y="330"/>
                      <a:pt x="215" y="290"/>
                      <a:pt x="214" y="269"/>
                    </a:cubicBezTo>
                    <a:cubicBezTo>
                      <a:pt x="213" y="263"/>
                      <a:pt x="213" y="258"/>
                      <a:pt x="213" y="255"/>
                    </a:cubicBezTo>
                    <a:cubicBezTo>
                      <a:pt x="213" y="247"/>
                      <a:pt x="211" y="120"/>
                      <a:pt x="285" y="45"/>
                    </a:cubicBezTo>
                    <a:cubicBezTo>
                      <a:pt x="285" y="45"/>
                      <a:pt x="286" y="44"/>
                      <a:pt x="287" y="44"/>
                    </a:cubicBezTo>
                    <a:cubicBezTo>
                      <a:pt x="242" y="29"/>
                      <a:pt x="129" y="0"/>
                      <a:pt x="61" y="48"/>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28">
                <a:extLst>
                  <a:ext uri="{FF2B5EF4-FFF2-40B4-BE49-F238E27FC236}">
                    <a16:creationId xmlns:a16="http://schemas.microsoft.com/office/drawing/2014/main" id="{AE2FA9B5-9DF0-BA25-AB49-F99FBD6CDA4F}"/>
                  </a:ext>
                </a:extLst>
              </p:cNvPr>
              <p:cNvSpPr>
                <a:spLocks/>
              </p:cNvSpPr>
              <p:nvPr/>
            </p:nvSpPr>
            <p:spPr bwMode="auto">
              <a:xfrm>
                <a:off x="4621213" y="1879601"/>
                <a:ext cx="1273175" cy="2130425"/>
              </a:xfrm>
              <a:custGeom>
                <a:avLst/>
                <a:gdLst>
                  <a:gd name="T0" fmla="*/ 251 w 283"/>
                  <a:gd name="T1" fmla="*/ 84 h 474"/>
                  <a:gd name="T2" fmla="*/ 75 w 283"/>
                  <a:gd name="T3" fmla="*/ 0 h 474"/>
                  <a:gd name="T4" fmla="*/ 0 w 283"/>
                  <a:gd name="T5" fmla="*/ 8 h 474"/>
                  <a:gd name="T6" fmla="*/ 100 w 283"/>
                  <a:gd name="T7" fmla="*/ 83 h 474"/>
                  <a:gd name="T8" fmla="*/ 163 w 283"/>
                  <a:gd name="T9" fmla="*/ 202 h 474"/>
                  <a:gd name="T10" fmla="*/ 163 w 283"/>
                  <a:gd name="T11" fmla="*/ 209 h 474"/>
                  <a:gd name="T12" fmla="*/ 159 w 283"/>
                  <a:gd name="T13" fmla="*/ 258 h 474"/>
                  <a:gd name="T14" fmla="*/ 154 w 283"/>
                  <a:gd name="T15" fmla="*/ 298 h 474"/>
                  <a:gd name="T16" fmla="*/ 158 w 283"/>
                  <a:gd name="T17" fmla="*/ 343 h 474"/>
                  <a:gd name="T18" fmla="*/ 141 w 283"/>
                  <a:gd name="T19" fmla="*/ 469 h 474"/>
                  <a:gd name="T20" fmla="*/ 142 w 283"/>
                  <a:gd name="T21" fmla="*/ 470 h 474"/>
                  <a:gd name="T22" fmla="*/ 145 w 283"/>
                  <a:gd name="T23" fmla="*/ 474 h 474"/>
                  <a:gd name="T24" fmla="*/ 251 w 283"/>
                  <a:gd name="T25" fmla="*/ 84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3" h="474">
                    <a:moveTo>
                      <a:pt x="251" y="84"/>
                    </a:moveTo>
                    <a:cubicBezTo>
                      <a:pt x="209" y="30"/>
                      <a:pt x="150" y="2"/>
                      <a:pt x="75" y="0"/>
                    </a:cubicBezTo>
                    <a:cubicBezTo>
                      <a:pt x="45" y="0"/>
                      <a:pt x="19" y="4"/>
                      <a:pt x="0" y="8"/>
                    </a:cubicBezTo>
                    <a:cubicBezTo>
                      <a:pt x="44" y="28"/>
                      <a:pt x="77" y="57"/>
                      <a:pt x="100" y="83"/>
                    </a:cubicBezTo>
                    <a:cubicBezTo>
                      <a:pt x="141" y="131"/>
                      <a:pt x="161" y="184"/>
                      <a:pt x="163" y="202"/>
                    </a:cubicBezTo>
                    <a:cubicBezTo>
                      <a:pt x="163" y="205"/>
                      <a:pt x="163" y="207"/>
                      <a:pt x="163" y="209"/>
                    </a:cubicBezTo>
                    <a:cubicBezTo>
                      <a:pt x="163" y="228"/>
                      <a:pt x="161" y="243"/>
                      <a:pt x="159" y="258"/>
                    </a:cubicBezTo>
                    <a:cubicBezTo>
                      <a:pt x="157" y="271"/>
                      <a:pt x="154" y="283"/>
                      <a:pt x="154" y="298"/>
                    </a:cubicBezTo>
                    <a:cubicBezTo>
                      <a:pt x="154" y="312"/>
                      <a:pt x="155" y="327"/>
                      <a:pt x="158" y="343"/>
                    </a:cubicBezTo>
                    <a:cubicBezTo>
                      <a:pt x="162" y="381"/>
                      <a:pt x="167" y="425"/>
                      <a:pt x="141" y="469"/>
                    </a:cubicBezTo>
                    <a:cubicBezTo>
                      <a:pt x="141" y="469"/>
                      <a:pt x="141" y="470"/>
                      <a:pt x="142" y="470"/>
                    </a:cubicBezTo>
                    <a:cubicBezTo>
                      <a:pt x="143" y="472"/>
                      <a:pt x="144" y="473"/>
                      <a:pt x="145" y="474"/>
                    </a:cubicBezTo>
                    <a:cubicBezTo>
                      <a:pt x="248" y="312"/>
                      <a:pt x="283" y="125"/>
                      <a:pt x="251" y="84"/>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29">
                <a:extLst>
                  <a:ext uri="{FF2B5EF4-FFF2-40B4-BE49-F238E27FC236}">
                    <a16:creationId xmlns:a16="http://schemas.microsoft.com/office/drawing/2014/main" id="{54C92BEA-0AAB-5F58-FCB4-960677F1FD3F}"/>
                  </a:ext>
                </a:extLst>
              </p:cNvPr>
              <p:cNvSpPr>
                <a:spLocks/>
              </p:cNvSpPr>
              <p:nvPr/>
            </p:nvSpPr>
            <p:spPr bwMode="auto">
              <a:xfrm>
                <a:off x="3367088" y="4216401"/>
                <a:ext cx="615950" cy="376238"/>
              </a:xfrm>
              <a:custGeom>
                <a:avLst/>
                <a:gdLst>
                  <a:gd name="T0" fmla="*/ 18 w 137"/>
                  <a:gd name="T1" fmla="*/ 61 h 84"/>
                  <a:gd name="T2" fmla="*/ 0 w 137"/>
                  <a:gd name="T3" fmla="*/ 67 h 84"/>
                  <a:gd name="T4" fmla="*/ 17 w 137"/>
                  <a:gd name="T5" fmla="*/ 74 h 84"/>
                  <a:gd name="T6" fmla="*/ 133 w 137"/>
                  <a:gd name="T7" fmla="*/ 38 h 84"/>
                  <a:gd name="T8" fmla="*/ 134 w 137"/>
                  <a:gd name="T9" fmla="*/ 21 h 84"/>
                  <a:gd name="T10" fmla="*/ 121 w 137"/>
                  <a:gd name="T11" fmla="*/ 4 h 84"/>
                  <a:gd name="T12" fmla="*/ 101 w 137"/>
                  <a:gd name="T13" fmla="*/ 9 h 84"/>
                  <a:gd name="T14" fmla="*/ 101 w 137"/>
                  <a:gd name="T15" fmla="*/ 9 h 84"/>
                  <a:gd name="T16" fmla="*/ 88 w 137"/>
                  <a:gd name="T17" fmla="*/ 25 h 84"/>
                  <a:gd name="T18" fmla="*/ 18 w 137"/>
                  <a:gd name="T19" fmla="*/ 6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7" h="84">
                    <a:moveTo>
                      <a:pt x="18" y="61"/>
                    </a:moveTo>
                    <a:cubicBezTo>
                      <a:pt x="8" y="64"/>
                      <a:pt x="3" y="66"/>
                      <a:pt x="0" y="67"/>
                    </a:cubicBezTo>
                    <a:cubicBezTo>
                      <a:pt x="3" y="70"/>
                      <a:pt x="10" y="73"/>
                      <a:pt x="17" y="74"/>
                    </a:cubicBezTo>
                    <a:cubicBezTo>
                      <a:pt x="51" y="83"/>
                      <a:pt x="99" y="84"/>
                      <a:pt x="133" y="38"/>
                    </a:cubicBezTo>
                    <a:cubicBezTo>
                      <a:pt x="137" y="32"/>
                      <a:pt x="135" y="25"/>
                      <a:pt x="134" y="21"/>
                    </a:cubicBezTo>
                    <a:cubicBezTo>
                      <a:pt x="132" y="14"/>
                      <a:pt x="126" y="6"/>
                      <a:pt x="121" y="4"/>
                    </a:cubicBezTo>
                    <a:cubicBezTo>
                      <a:pt x="114" y="1"/>
                      <a:pt x="110" y="0"/>
                      <a:pt x="101" y="9"/>
                    </a:cubicBezTo>
                    <a:cubicBezTo>
                      <a:pt x="101" y="9"/>
                      <a:pt x="101" y="9"/>
                      <a:pt x="101" y="9"/>
                    </a:cubicBezTo>
                    <a:cubicBezTo>
                      <a:pt x="96" y="15"/>
                      <a:pt x="92" y="20"/>
                      <a:pt x="88" y="25"/>
                    </a:cubicBezTo>
                    <a:cubicBezTo>
                      <a:pt x="72" y="45"/>
                      <a:pt x="65" y="52"/>
                      <a:pt x="18" y="61"/>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30">
                <a:extLst>
                  <a:ext uri="{FF2B5EF4-FFF2-40B4-BE49-F238E27FC236}">
                    <a16:creationId xmlns:a16="http://schemas.microsoft.com/office/drawing/2014/main" id="{E0135BFB-052A-9E30-0D35-7DD5F30BAFD6}"/>
                  </a:ext>
                </a:extLst>
              </p:cNvPr>
              <p:cNvSpPr>
                <a:spLocks noEditPoints="1"/>
              </p:cNvSpPr>
              <p:nvPr/>
            </p:nvSpPr>
            <p:spPr bwMode="auto">
              <a:xfrm>
                <a:off x="4756151" y="2841626"/>
                <a:ext cx="490538" cy="1036638"/>
              </a:xfrm>
              <a:custGeom>
                <a:avLst/>
                <a:gdLst>
                  <a:gd name="T0" fmla="*/ 98 w 109"/>
                  <a:gd name="T1" fmla="*/ 83 h 231"/>
                  <a:gd name="T2" fmla="*/ 103 w 109"/>
                  <a:gd name="T3" fmla="*/ 41 h 231"/>
                  <a:gd name="T4" fmla="*/ 107 w 109"/>
                  <a:gd name="T5" fmla="*/ 4 h 231"/>
                  <a:gd name="T6" fmla="*/ 27 w 109"/>
                  <a:gd name="T7" fmla="*/ 21 h 231"/>
                  <a:gd name="T8" fmla="*/ 76 w 109"/>
                  <a:gd name="T9" fmla="*/ 194 h 231"/>
                  <a:gd name="T10" fmla="*/ 87 w 109"/>
                  <a:gd name="T11" fmla="*/ 217 h 231"/>
                  <a:gd name="T12" fmla="*/ 94 w 109"/>
                  <a:gd name="T13" fmla="*/ 231 h 231"/>
                  <a:gd name="T14" fmla="*/ 102 w 109"/>
                  <a:gd name="T15" fmla="*/ 132 h 231"/>
                  <a:gd name="T16" fmla="*/ 98 w 109"/>
                  <a:gd name="T17" fmla="*/ 83 h 231"/>
                  <a:gd name="T18" fmla="*/ 77 w 109"/>
                  <a:gd name="T19" fmla="*/ 33 h 231"/>
                  <a:gd name="T20" fmla="*/ 62 w 109"/>
                  <a:gd name="T21" fmla="*/ 41 h 231"/>
                  <a:gd name="T22" fmla="*/ 59 w 109"/>
                  <a:gd name="T23" fmla="*/ 41 h 231"/>
                  <a:gd name="T24" fmla="*/ 39 w 109"/>
                  <a:gd name="T25" fmla="*/ 28 h 231"/>
                  <a:gd name="T26" fmla="*/ 59 w 109"/>
                  <a:gd name="T27" fmla="*/ 15 h 231"/>
                  <a:gd name="T28" fmla="*/ 83 w 109"/>
                  <a:gd name="T29" fmla="*/ 21 h 231"/>
                  <a:gd name="T30" fmla="*/ 83 w 109"/>
                  <a:gd name="T31" fmla="*/ 21 h 231"/>
                  <a:gd name="T32" fmla="*/ 77 w 109"/>
                  <a:gd name="T33" fmla="*/ 33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9" h="231">
                    <a:moveTo>
                      <a:pt x="98" y="83"/>
                    </a:moveTo>
                    <a:cubicBezTo>
                      <a:pt x="99" y="67"/>
                      <a:pt x="101" y="54"/>
                      <a:pt x="103" y="41"/>
                    </a:cubicBezTo>
                    <a:cubicBezTo>
                      <a:pt x="105" y="28"/>
                      <a:pt x="107" y="17"/>
                      <a:pt x="107" y="4"/>
                    </a:cubicBezTo>
                    <a:cubicBezTo>
                      <a:pt x="76" y="0"/>
                      <a:pt x="41" y="1"/>
                      <a:pt x="27" y="21"/>
                    </a:cubicBezTo>
                    <a:cubicBezTo>
                      <a:pt x="0" y="59"/>
                      <a:pt x="53" y="154"/>
                      <a:pt x="76" y="194"/>
                    </a:cubicBezTo>
                    <a:cubicBezTo>
                      <a:pt x="81" y="204"/>
                      <a:pt x="85" y="212"/>
                      <a:pt x="87" y="217"/>
                    </a:cubicBezTo>
                    <a:cubicBezTo>
                      <a:pt x="90" y="222"/>
                      <a:pt x="92" y="227"/>
                      <a:pt x="94" y="231"/>
                    </a:cubicBezTo>
                    <a:cubicBezTo>
                      <a:pt x="109" y="198"/>
                      <a:pt x="106" y="164"/>
                      <a:pt x="102" y="132"/>
                    </a:cubicBezTo>
                    <a:cubicBezTo>
                      <a:pt x="100" y="116"/>
                      <a:pt x="98" y="99"/>
                      <a:pt x="98" y="83"/>
                    </a:cubicBezTo>
                    <a:close/>
                    <a:moveTo>
                      <a:pt x="77" y="33"/>
                    </a:moveTo>
                    <a:cubicBezTo>
                      <a:pt x="75" y="35"/>
                      <a:pt x="69" y="40"/>
                      <a:pt x="62" y="41"/>
                    </a:cubicBezTo>
                    <a:cubicBezTo>
                      <a:pt x="62" y="41"/>
                      <a:pt x="61" y="41"/>
                      <a:pt x="59" y="41"/>
                    </a:cubicBezTo>
                    <a:cubicBezTo>
                      <a:pt x="49" y="41"/>
                      <a:pt x="40" y="33"/>
                      <a:pt x="39" y="28"/>
                    </a:cubicBezTo>
                    <a:cubicBezTo>
                      <a:pt x="38" y="21"/>
                      <a:pt x="49" y="16"/>
                      <a:pt x="59" y="15"/>
                    </a:cubicBezTo>
                    <a:cubicBezTo>
                      <a:pt x="70" y="14"/>
                      <a:pt x="82" y="15"/>
                      <a:pt x="83" y="21"/>
                    </a:cubicBezTo>
                    <a:cubicBezTo>
                      <a:pt x="83" y="21"/>
                      <a:pt x="83" y="21"/>
                      <a:pt x="83" y="21"/>
                    </a:cubicBezTo>
                    <a:cubicBezTo>
                      <a:pt x="83" y="24"/>
                      <a:pt x="81" y="29"/>
                      <a:pt x="77" y="33"/>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31">
                <a:extLst>
                  <a:ext uri="{FF2B5EF4-FFF2-40B4-BE49-F238E27FC236}">
                    <a16:creationId xmlns:a16="http://schemas.microsoft.com/office/drawing/2014/main" id="{AC03CBF4-50B7-EC01-FA91-F6193F95D24D}"/>
                  </a:ext>
                </a:extLst>
              </p:cNvPr>
              <p:cNvSpPr>
                <a:spLocks noEditPoints="1"/>
              </p:cNvSpPr>
              <p:nvPr/>
            </p:nvSpPr>
            <p:spPr bwMode="auto">
              <a:xfrm>
                <a:off x="3278188" y="2841626"/>
                <a:ext cx="695325" cy="1244600"/>
              </a:xfrm>
              <a:custGeom>
                <a:avLst/>
                <a:gdLst>
                  <a:gd name="T0" fmla="*/ 104 w 155"/>
                  <a:gd name="T1" fmla="*/ 8 h 277"/>
                  <a:gd name="T2" fmla="*/ 7 w 155"/>
                  <a:gd name="T3" fmla="*/ 36 h 277"/>
                  <a:gd name="T4" fmla="*/ 8 w 155"/>
                  <a:gd name="T5" fmla="*/ 44 h 277"/>
                  <a:gd name="T6" fmla="*/ 4 w 155"/>
                  <a:gd name="T7" fmla="*/ 156 h 277"/>
                  <a:gd name="T8" fmla="*/ 33 w 155"/>
                  <a:gd name="T9" fmla="*/ 247 h 277"/>
                  <a:gd name="T10" fmla="*/ 99 w 155"/>
                  <a:gd name="T11" fmla="*/ 277 h 277"/>
                  <a:gd name="T12" fmla="*/ 112 w 155"/>
                  <a:gd name="T13" fmla="*/ 240 h 277"/>
                  <a:gd name="T14" fmla="*/ 113 w 155"/>
                  <a:gd name="T15" fmla="*/ 235 h 277"/>
                  <a:gd name="T16" fmla="*/ 122 w 155"/>
                  <a:gd name="T17" fmla="*/ 215 h 277"/>
                  <a:gd name="T18" fmla="*/ 134 w 155"/>
                  <a:gd name="T19" fmla="*/ 42 h 277"/>
                  <a:gd name="T20" fmla="*/ 104 w 155"/>
                  <a:gd name="T21" fmla="*/ 8 h 277"/>
                  <a:gd name="T22" fmla="*/ 122 w 155"/>
                  <a:gd name="T23" fmla="*/ 36 h 277"/>
                  <a:gd name="T24" fmla="*/ 99 w 155"/>
                  <a:gd name="T25" fmla="*/ 52 h 277"/>
                  <a:gd name="T26" fmla="*/ 96 w 155"/>
                  <a:gd name="T27" fmla="*/ 52 h 277"/>
                  <a:gd name="T28" fmla="*/ 78 w 155"/>
                  <a:gd name="T29" fmla="*/ 41 h 277"/>
                  <a:gd name="T30" fmla="*/ 74 w 155"/>
                  <a:gd name="T31" fmla="*/ 30 h 277"/>
                  <a:gd name="T32" fmla="*/ 77 w 155"/>
                  <a:gd name="T33" fmla="*/ 24 h 277"/>
                  <a:gd name="T34" fmla="*/ 100 w 155"/>
                  <a:gd name="T35" fmla="*/ 21 h 277"/>
                  <a:gd name="T36" fmla="*/ 122 w 155"/>
                  <a:gd name="T37" fmla="*/ 3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5" h="277">
                    <a:moveTo>
                      <a:pt x="104" y="8"/>
                    </a:moveTo>
                    <a:cubicBezTo>
                      <a:pt x="68" y="0"/>
                      <a:pt x="17" y="27"/>
                      <a:pt x="7" y="36"/>
                    </a:cubicBezTo>
                    <a:cubicBezTo>
                      <a:pt x="7" y="39"/>
                      <a:pt x="7" y="41"/>
                      <a:pt x="8" y="44"/>
                    </a:cubicBezTo>
                    <a:cubicBezTo>
                      <a:pt x="9" y="67"/>
                      <a:pt x="11" y="108"/>
                      <a:pt x="4" y="156"/>
                    </a:cubicBezTo>
                    <a:cubicBezTo>
                      <a:pt x="0" y="190"/>
                      <a:pt x="10" y="224"/>
                      <a:pt x="33" y="247"/>
                    </a:cubicBezTo>
                    <a:cubicBezTo>
                      <a:pt x="51" y="266"/>
                      <a:pt x="75" y="277"/>
                      <a:pt x="99" y="277"/>
                    </a:cubicBezTo>
                    <a:cubicBezTo>
                      <a:pt x="102" y="265"/>
                      <a:pt x="106" y="253"/>
                      <a:pt x="112" y="240"/>
                    </a:cubicBezTo>
                    <a:cubicBezTo>
                      <a:pt x="113" y="235"/>
                      <a:pt x="113" y="235"/>
                      <a:pt x="113" y="235"/>
                    </a:cubicBezTo>
                    <a:cubicBezTo>
                      <a:pt x="116" y="228"/>
                      <a:pt x="119" y="221"/>
                      <a:pt x="122" y="215"/>
                    </a:cubicBezTo>
                    <a:cubicBezTo>
                      <a:pt x="136" y="182"/>
                      <a:pt x="155" y="140"/>
                      <a:pt x="134" y="42"/>
                    </a:cubicBezTo>
                    <a:cubicBezTo>
                      <a:pt x="130" y="23"/>
                      <a:pt x="120" y="11"/>
                      <a:pt x="104" y="8"/>
                    </a:cubicBezTo>
                    <a:close/>
                    <a:moveTo>
                      <a:pt x="122" y="36"/>
                    </a:moveTo>
                    <a:cubicBezTo>
                      <a:pt x="121" y="43"/>
                      <a:pt x="110" y="52"/>
                      <a:pt x="99" y="52"/>
                    </a:cubicBezTo>
                    <a:cubicBezTo>
                      <a:pt x="98" y="52"/>
                      <a:pt x="97" y="52"/>
                      <a:pt x="96" y="52"/>
                    </a:cubicBezTo>
                    <a:cubicBezTo>
                      <a:pt x="90" y="51"/>
                      <a:pt x="82" y="47"/>
                      <a:pt x="78" y="41"/>
                    </a:cubicBezTo>
                    <a:cubicBezTo>
                      <a:pt x="76" y="38"/>
                      <a:pt x="74" y="34"/>
                      <a:pt x="74" y="30"/>
                    </a:cubicBezTo>
                    <a:cubicBezTo>
                      <a:pt x="74" y="29"/>
                      <a:pt x="75" y="27"/>
                      <a:pt x="77" y="24"/>
                    </a:cubicBezTo>
                    <a:cubicBezTo>
                      <a:pt x="82" y="21"/>
                      <a:pt x="90" y="20"/>
                      <a:pt x="100" y="21"/>
                    </a:cubicBezTo>
                    <a:cubicBezTo>
                      <a:pt x="111" y="23"/>
                      <a:pt x="123" y="29"/>
                      <a:pt x="122" y="36"/>
                    </a:cubicBez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7" name="TextBox 66">
            <a:extLst>
              <a:ext uri="{FF2B5EF4-FFF2-40B4-BE49-F238E27FC236}">
                <a16:creationId xmlns:a16="http://schemas.microsoft.com/office/drawing/2014/main" id="{F8E71D9B-7CA4-761D-82EB-FFCA4F356DF7}"/>
              </a:ext>
            </a:extLst>
          </p:cNvPr>
          <p:cNvSpPr txBox="1"/>
          <p:nvPr/>
        </p:nvSpPr>
        <p:spPr>
          <a:xfrm>
            <a:off x="8216719" y="5458880"/>
            <a:ext cx="1509542" cy="461665"/>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Azure Database </a:t>
            </a:r>
            <a:b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b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for PostgreSQL</a:t>
            </a:r>
          </a:p>
        </p:txBody>
      </p:sp>
      <p:pic>
        <p:nvPicPr>
          <p:cNvPr id="69" name="Picture 68">
            <a:extLst>
              <a:ext uri="{FF2B5EF4-FFF2-40B4-BE49-F238E27FC236}">
                <a16:creationId xmlns:a16="http://schemas.microsoft.com/office/drawing/2014/main" id="{1F67B889-CF18-CA04-5404-DCD5DB279D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5695" y="4726513"/>
            <a:ext cx="636400" cy="636401"/>
          </a:xfrm>
          <a:prstGeom prst="rect">
            <a:avLst/>
          </a:prstGeom>
        </p:spPr>
      </p:pic>
      <p:pic>
        <p:nvPicPr>
          <p:cNvPr id="70" name="Picture 69">
            <a:extLst>
              <a:ext uri="{FF2B5EF4-FFF2-40B4-BE49-F238E27FC236}">
                <a16:creationId xmlns:a16="http://schemas.microsoft.com/office/drawing/2014/main" id="{86E6A4B4-2129-ECC2-BAC4-D6DB02E3A2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93272" y="5204034"/>
            <a:ext cx="354908" cy="354908"/>
          </a:xfrm>
          <a:prstGeom prst="rect">
            <a:avLst/>
          </a:prstGeom>
        </p:spPr>
      </p:pic>
      <p:cxnSp>
        <p:nvCxnSpPr>
          <p:cNvPr id="71" name="Straight Arrow Connector 70">
            <a:extLst>
              <a:ext uri="{FF2B5EF4-FFF2-40B4-BE49-F238E27FC236}">
                <a16:creationId xmlns:a16="http://schemas.microsoft.com/office/drawing/2014/main" id="{784CE7B7-8A5F-49E3-CF5E-B634BBFEA4FC}"/>
              </a:ext>
            </a:extLst>
          </p:cNvPr>
          <p:cNvCxnSpPr>
            <a:cxnSpLocks/>
          </p:cNvCxnSpPr>
          <p:nvPr/>
        </p:nvCxnSpPr>
        <p:spPr>
          <a:xfrm>
            <a:off x="7662278" y="4946779"/>
            <a:ext cx="849745" cy="0"/>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2" name="Straight Arrow Connector 71">
            <a:extLst>
              <a:ext uri="{FF2B5EF4-FFF2-40B4-BE49-F238E27FC236}">
                <a16:creationId xmlns:a16="http://schemas.microsoft.com/office/drawing/2014/main" id="{E9E28149-DD6C-BAC1-10A1-5EF35CB7C094}"/>
              </a:ext>
            </a:extLst>
          </p:cNvPr>
          <p:cNvCxnSpPr>
            <a:cxnSpLocks/>
          </p:cNvCxnSpPr>
          <p:nvPr/>
        </p:nvCxnSpPr>
        <p:spPr>
          <a:xfrm flipH="1">
            <a:off x="7643463" y="5154771"/>
            <a:ext cx="868560" cy="0"/>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3" name="Rounded Rectangle 64">
            <a:extLst>
              <a:ext uri="{FF2B5EF4-FFF2-40B4-BE49-F238E27FC236}">
                <a16:creationId xmlns:a16="http://schemas.microsoft.com/office/drawing/2014/main" id="{06178D25-C073-CFC8-E8AF-0C90CE455355}"/>
              </a:ext>
              <a:ext uri="{C183D7F6-B498-43B3-948B-1728B52AA6E4}">
                <adec:decorative xmlns:adec="http://schemas.microsoft.com/office/drawing/2017/decorative" val="1"/>
              </a:ext>
            </a:extLst>
          </p:cNvPr>
          <p:cNvSpPr/>
          <p:nvPr/>
        </p:nvSpPr>
        <p:spPr bwMode="auto">
          <a:xfrm>
            <a:off x="6206055" y="4195525"/>
            <a:ext cx="5367782" cy="1813712"/>
          </a:xfrm>
          <a:prstGeom prst="roundRect">
            <a:avLst>
              <a:gd name="adj" fmla="val 2266"/>
            </a:avLst>
          </a:prstGeom>
          <a:blipFill dpi="0" rotWithShape="1">
            <a:blip r:embed="rId7">
              <a:alphaModFix amt="3000"/>
              <a:extLst>
                <a:ext uri="{96DAC541-7B7A-43D3-8B79-37D633B846F1}">
                  <asvg:svgBlip xmlns:asvg="http://schemas.microsoft.com/office/drawing/2016/SVG/main" r:embed="rId8"/>
                </a:ext>
              </a:extLst>
            </a:blip>
            <a:srcRect/>
            <a:tile tx="0" ty="0" sx="40000" sy="40000" flip="none" algn="tl"/>
          </a:blipFill>
          <a:ln>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74" name="Straight Arrow Connector 73">
            <a:extLst>
              <a:ext uri="{FF2B5EF4-FFF2-40B4-BE49-F238E27FC236}">
                <a16:creationId xmlns:a16="http://schemas.microsoft.com/office/drawing/2014/main" id="{E5C1083C-A65B-299E-64CE-8D53FA8125F4}"/>
              </a:ext>
            </a:extLst>
          </p:cNvPr>
          <p:cNvCxnSpPr>
            <a:cxnSpLocks/>
          </p:cNvCxnSpPr>
          <p:nvPr/>
        </p:nvCxnSpPr>
        <p:spPr>
          <a:xfrm>
            <a:off x="6351301" y="5055616"/>
            <a:ext cx="272472" cy="10212"/>
          </a:xfrm>
          <a:prstGeom prst="straightConnector1">
            <a:avLst/>
          </a:prstGeom>
          <a:ln w="22225" cap="rnd"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80" name="TextBox 79">
            <a:extLst>
              <a:ext uri="{FF2B5EF4-FFF2-40B4-BE49-F238E27FC236}">
                <a16:creationId xmlns:a16="http://schemas.microsoft.com/office/drawing/2014/main" id="{2C8ABBED-A0B8-2DDD-EF27-22A84EBCA818}"/>
              </a:ext>
            </a:extLst>
          </p:cNvPr>
          <p:cNvSpPr txBox="1"/>
          <p:nvPr/>
        </p:nvSpPr>
        <p:spPr>
          <a:xfrm>
            <a:off x="6576681" y="5579683"/>
            <a:ext cx="1054428" cy="276999"/>
          </a:xfrm>
          <a:prstGeom prst="rect">
            <a:avLst/>
          </a:prstGeom>
          <a:noFill/>
        </p:spPr>
        <p:txBody>
          <a:bodyPr wrap="square">
            <a:spAutoFit/>
          </a:bodyPr>
          <a:lstStyle>
            <a:defPPr>
              <a:defRPr lang="en-US"/>
            </a:defPPr>
            <a:lvl1pPr algn="ctr">
              <a:defRPr sz="1200">
                <a:ln w="3175">
                  <a:noFill/>
                </a:ln>
                <a:gradFill>
                  <a:gsLst>
                    <a:gs pos="53147">
                      <a:srgbClr val="FFFFFF"/>
                    </a:gs>
                    <a:gs pos="74825">
                      <a:srgbClr val="FFFFFF"/>
                    </a:gs>
                  </a:gsLst>
                  <a:path path="circle">
                    <a:fillToRect l="100000" b="100000"/>
                  </a:path>
                </a:gradFill>
                <a:latin typeface="+mj-lt"/>
                <a:cs typeface="Segoe UI"/>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Application</a:t>
            </a:r>
          </a:p>
        </p:txBody>
      </p:sp>
      <p:cxnSp>
        <p:nvCxnSpPr>
          <p:cNvPr id="82" name="Straight Arrow Connector 81">
            <a:extLst>
              <a:ext uri="{FF2B5EF4-FFF2-40B4-BE49-F238E27FC236}">
                <a16:creationId xmlns:a16="http://schemas.microsoft.com/office/drawing/2014/main" id="{9447D7F0-AC42-5C33-AB05-B02822C58AAC}"/>
              </a:ext>
            </a:extLst>
          </p:cNvPr>
          <p:cNvCxnSpPr>
            <a:cxnSpLocks/>
          </p:cNvCxnSpPr>
          <p:nvPr/>
        </p:nvCxnSpPr>
        <p:spPr>
          <a:xfrm>
            <a:off x="9442002" y="4945191"/>
            <a:ext cx="363986" cy="0"/>
          </a:xfrm>
          <a:prstGeom prst="straightConnector1">
            <a:avLst/>
          </a:prstGeom>
          <a:ln w="22225" cap="rnd"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3" name="Straight Arrow Connector 82">
            <a:extLst>
              <a:ext uri="{FF2B5EF4-FFF2-40B4-BE49-F238E27FC236}">
                <a16:creationId xmlns:a16="http://schemas.microsoft.com/office/drawing/2014/main" id="{42111D60-BF06-C694-38EB-0A7DFBC500D0}"/>
              </a:ext>
            </a:extLst>
          </p:cNvPr>
          <p:cNvCxnSpPr>
            <a:cxnSpLocks/>
          </p:cNvCxnSpPr>
          <p:nvPr/>
        </p:nvCxnSpPr>
        <p:spPr>
          <a:xfrm flipH="1" flipV="1">
            <a:off x="9423187" y="5153183"/>
            <a:ext cx="382801" cy="1588"/>
          </a:xfrm>
          <a:prstGeom prst="straightConnector1">
            <a:avLst/>
          </a:prstGeom>
          <a:ln w="22225" cap="rnd"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85" name="Straight Arrow Connector 84">
            <a:extLst>
              <a:ext uri="{FF2B5EF4-FFF2-40B4-BE49-F238E27FC236}">
                <a16:creationId xmlns:a16="http://schemas.microsoft.com/office/drawing/2014/main" id="{D5BA0823-F068-3637-7ED8-6BE81705BE93}"/>
              </a:ext>
            </a:extLst>
          </p:cNvPr>
          <p:cNvCxnSpPr>
            <a:cxnSpLocks/>
          </p:cNvCxnSpPr>
          <p:nvPr/>
        </p:nvCxnSpPr>
        <p:spPr>
          <a:xfrm flipV="1">
            <a:off x="9805988" y="4949824"/>
            <a:ext cx="0" cy="91411"/>
          </a:xfrm>
          <a:prstGeom prst="straightConnector1">
            <a:avLst/>
          </a:prstGeom>
          <a:ln w="22225" cap="rnd"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8" name="Straight Arrow Connector 87">
            <a:extLst>
              <a:ext uri="{FF2B5EF4-FFF2-40B4-BE49-F238E27FC236}">
                <a16:creationId xmlns:a16="http://schemas.microsoft.com/office/drawing/2014/main" id="{2EC72275-F47F-16FF-00F9-C58AF2E043BC}"/>
              </a:ext>
            </a:extLst>
          </p:cNvPr>
          <p:cNvCxnSpPr>
            <a:cxnSpLocks/>
          </p:cNvCxnSpPr>
          <p:nvPr/>
        </p:nvCxnSpPr>
        <p:spPr>
          <a:xfrm>
            <a:off x="9805988" y="5041235"/>
            <a:ext cx="0" cy="111948"/>
          </a:xfrm>
          <a:prstGeom prst="straightConnector1">
            <a:avLst/>
          </a:prstGeom>
          <a:ln w="22225" cap="rnd"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5" name="TextBox 94">
            <a:extLst>
              <a:ext uri="{FF2B5EF4-FFF2-40B4-BE49-F238E27FC236}">
                <a16:creationId xmlns:a16="http://schemas.microsoft.com/office/drawing/2014/main" id="{52DAE9DA-E096-56E5-9306-6C6E6F11747E}"/>
              </a:ext>
            </a:extLst>
          </p:cNvPr>
          <p:cNvSpPr txBox="1"/>
          <p:nvPr/>
        </p:nvSpPr>
        <p:spPr>
          <a:xfrm>
            <a:off x="10019337" y="4932875"/>
            <a:ext cx="1489804" cy="67710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Local Embedding Models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(Running in Postgres VM)</a:t>
            </a:r>
            <a:endParaRPr kumimoji="0" lang="en-US" sz="10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TextBox 95">
            <a:extLst>
              <a:ext uri="{FF2B5EF4-FFF2-40B4-BE49-F238E27FC236}">
                <a16:creationId xmlns:a16="http://schemas.microsoft.com/office/drawing/2014/main" id="{CEABBE35-DE01-E216-B1F2-EE04219A6603}"/>
              </a:ext>
            </a:extLst>
          </p:cNvPr>
          <p:cNvSpPr txBox="1"/>
          <p:nvPr/>
        </p:nvSpPr>
        <p:spPr>
          <a:xfrm>
            <a:off x="8819355" y="2120828"/>
            <a:ext cx="2014235" cy="4154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“Databases with vector support”</a:t>
            </a:r>
            <a:endParaRPr kumimoji="0" lang="en-US" sz="1050" b="0" i="1"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13">
            <a:extLst>
              <a:ext uri="{FF2B5EF4-FFF2-40B4-BE49-F238E27FC236}">
                <a16:creationId xmlns:a16="http://schemas.microsoft.com/office/drawing/2014/main" id="{55BDFBA3-1665-E1BC-05C9-6F7ED7FE9B60}"/>
              </a:ext>
            </a:extLst>
          </p:cNvPr>
          <p:cNvSpPr txBox="1"/>
          <p:nvPr/>
        </p:nvSpPr>
        <p:spPr>
          <a:xfrm>
            <a:off x="9192521" y="5212409"/>
            <a:ext cx="1226933"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1" u="none" strike="noStrike" kern="1200" cap="none" spc="0" normalizeH="0" baseline="0" noProof="0">
                <a:ln w="3175">
                  <a:noFill/>
                </a:ln>
                <a:gradFill>
                  <a:gsLst>
                    <a:gs pos="53147">
                      <a:srgbClr val="FFFFFF"/>
                    </a:gs>
                    <a:gs pos="74825">
                      <a:srgbClr val="FFFFFF"/>
                    </a:gs>
                  </a:gsLst>
                  <a:path path="circle">
                    <a:fillToRect l="100000" b="100000"/>
                  </a:path>
                </a:gradFill>
                <a:effectLst/>
                <a:uLnTx/>
                <a:uFillTx/>
                <a:latin typeface="Segoe UI Semibold"/>
                <a:ea typeface="+mn-ea"/>
                <a:cs typeface="Segoe UI"/>
              </a:rPr>
              <a:t>0.001238432, …</a:t>
            </a:r>
            <a:endParaRPr kumimoji="0" lang="en-US" sz="1050" b="0" i="1"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6072105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2">
            <a:extLst>
              <a:ext uri="{FF2B5EF4-FFF2-40B4-BE49-F238E27FC236}">
                <a16:creationId xmlns:a16="http://schemas.microsoft.com/office/drawing/2014/main" id="{CA1D9E8E-E8E8-EA5A-9896-889DCDA80E81}"/>
              </a:ext>
            </a:extLst>
          </p:cNvPr>
          <p:cNvSpPr>
            <a:spLocks noGrp="1"/>
          </p:cNvSpPr>
          <p:nvPr>
            <p:ph type="title"/>
          </p:nvPr>
        </p:nvSpPr>
        <p:spPr/>
        <p:txBody>
          <a:bodyPr/>
          <a:lstStyle/>
          <a:p>
            <a:r>
              <a:rPr lang="en-US">
                <a:solidFill>
                  <a:srgbClr val="8DC8E8"/>
                </a:solidFill>
                <a:latin typeface="Segoe UI Semibold_MSFontService"/>
                <a:ea typeface="+mj-lt"/>
                <a:cs typeface="+mj-lt"/>
              </a:rPr>
              <a:t>In-Database Embedding Models</a:t>
            </a:r>
            <a:endParaRPr lang="en-US">
              <a:solidFill>
                <a:srgbClr val="000000"/>
              </a:solidFill>
              <a:latin typeface="Segoe UI Semibold_MSFontService"/>
              <a:ea typeface="+mj-lt"/>
              <a:cs typeface="+mj-lt"/>
            </a:endParaRPr>
          </a:p>
        </p:txBody>
      </p:sp>
      <p:sp>
        <p:nvSpPr>
          <p:cNvPr id="10" name="TextBox 9">
            <a:extLst>
              <a:ext uri="{FF2B5EF4-FFF2-40B4-BE49-F238E27FC236}">
                <a16:creationId xmlns:a16="http://schemas.microsoft.com/office/drawing/2014/main" id="{94F87C5D-04EA-67AF-3C4E-8B9041914FC9}"/>
              </a:ext>
            </a:extLst>
          </p:cNvPr>
          <p:cNvSpPr txBox="1"/>
          <p:nvPr/>
        </p:nvSpPr>
        <p:spPr>
          <a:xfrm>
            <a:off x="581801" y="1006842"/>
            <a:ext cx="6811432" cy="40011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Sans Display Semibold"/>
                <a:ea typeface="+mn-ea"/>
                <a:cs typeface="Segoe Sans Text"/>
              </a:rPr>
              <a:t>Low-latency embedding creation for OLTP workloads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2" name="Content Placeholder 4">
            <a:extLst>
              <a:ext uri="{FF2B5EF4-FFF2-40B4-BE49-F238E27FC236}">
                <a16:creationId xmlns:a16="http://schemas.microsoft.com/office/drawing/2014/main" id="{ABE28C44-BC78-D733-1798-43DF24669563}"/>
              </a:ext>
            </a:extLst>
          </p:cNvPr>
          <p:cNvSpPr txBox="1">
            <a:spLocks/>
          </p:cNvSpPr>
          <p:nvPr/>
        </p:nvSpPr>
        <p:spPr>
          <a:xfrm>
            <a:off x="578236" y="2782488"/>
            <a:ext cx="4367445" cy="2083484"/>
          </a:xfrm>
          <a:prstGeom prst="rect">
            <a:avLst/>
          </a:prstGeom>
        </p:spPr>
        <p:txBody>
          <a:bodyPr vert="horz" wrap="square" lIns="0" tIns="0" rIns="0" bIns="0" rtlCol="0" anchor="t">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2" indent="0" algn="l" defTabSz="914102" rtl="0" eaLnBrk="1" fontAlgn="auto" latinLnBrk="0" hangingPunct="1">
              <a:lnSpc>
                <a:spcPct val="90000"/>
              </a:lnSpc>
              <a:spcBef>
                <a:spcPts val="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a:rPr>
              <a:t>Data Privacy, data doesn’t leave database</a:t>
            </a:r>
            <a:br>
              <a:rPr kumimoji="0" lang="en-US" sz="1600" b="0" i="0" u="none" strike="noStrike" kern="0" cap="none" spc="0" normalizeH="0" baseline="0" noProof="0">
                <a:ln>
                  <a:noFill/>
                </a:ln>
                <a:solidFill>
                  <a:srgbClr val="FFFFFF"/>
                </a:solidFill>
                <a:effectLst/>
                <a:uLnTx/>
                <a:uFillTx/>
                <a:latin typeface="Segoe UI"/>
                <a:ea typeface="+mn-ea"/>
                <a:cs typeface="Segoe UI" pitchFamily="34" charset="0"/>
              </a:rPr>
            </a:b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a:p>
            <a:pPr marL="0" marR="0" lvl="2" indent="0" algn="l" defTabSz="914102" rtl="0" eaLnBrk="1" fontAlgn="base"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a:rPr>
              <a:t>Lower latency and higher throughput</a:t>
            </a:r>
          </a:p>
          <a:p>
            <a:pPr marL="285750" marR="0" lvl="1" indent="-285750" algn="l" defTabSz="932742" rtl="0" eaLnBrk="1" fontAlgn="auto" latinLnBrk="0" hangingPunct="1">
              <a:lnSpc>
                <a:spcPct val="90000"/>
              </a:lnSpc>
              <a:spcBef>
                <a:spcPct val="20000"/>
              </a:spcBef>
              <a:spcAft>
                <a:spcPts val="0"/>
              </a:spcAft>
              <a:buClrTx/>
              <a:buSzPct val="90000"/>
              <a:buFont typeface="System Font Regular"/>
              <a:buChar char="・"/>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2" indent="0" algn="l" defTabSz="914102" rtl="0" eaLnBrk="1" fontAlgn="auto" latinLnBrk="0" hangingPunct="1">
              <a:lnSpc>
                <a:spcPct val="90000"/>
              </a:lnSpc>
              <a:spcBef>
                <a:spcPts val="2600"/>
              </a:spcBef>
              <a:spcAft>
                <a:spcPts val="0"/>
              </a:spcAft>
              <a:buClrTx/>
              <a:buSzPct val="90000"/>
              <a:buFont typeface="Wingdings" panose="05000000000000000000" pitchFamily="2" charset="2"/>
              <a:buNone/>
              <a:tabLst/>
              <a:defRPr/>
            </a:pPr>
            <a:r>
              <a:rPr kumimoji="0" lang="en-US" sz="1600" b="0" i="0" u="none" strike="noStrike" kern="0" cap="none" spc="0" normalizeH="0" baseline="0" noProof="0">
                <a:ln>
                  <a:noFill/>
                </a:ln>
                <a:solidFill>
                  <a:srgbClr val="FFFFFF"/>
                </a:solidFill>
                <a:effectLst/>
                <a:uLnTx/>
                <a:uFillTx/>
                <a:latin typeface="Segoe UI"/>
                <a:ea typeface="+mn-ea"/>
                <a:cs typeface="Segoe UI"/>
              </a:rPr>
              <a:t>Cost predictability</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1"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 name="!!line2">
            <a:extLst>
              <a:ext uri="{FF2B5EF4-FFF2-40B4-BE49-F238E27FC236}">
                <a16:creationId xmlns:a16="http://schemas.microsoft.com/office/drawing/2014/main" id="{FCF8C570-1794-0B9E-CC97-29998116E3CD}"/>
              </a:ext>
              <a:ext uri="{C183D7F6-B498-43B3-948B-1728B52AA6E4}">
                <adec:decorative xmlns:adec="http://schemas.microsoft.com/office/drawing/2017/decorative" val="1"/>
              </a:ext>
            </a:extLst>
          </p:cNvPr>
          <p:cNvCxnSpPr>
            <a:cxnSpLocks/>
          </p:cNvCxnSpPr>
          <p:nvPr/>
        </p:nvCxnSpPr>
        <p:spPr>
          <a:xfrm>
            <a:off x="581801" y="3275982"/>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 name="!!line2">
            <a:extLst>
              <a:ext uri="{FF2B5EF4-FFF2-40B4-BE49-F238E27FC236}">
                <a16:creationId xmlns:a16="http://schemas.microsoft.com/office/drawing/2014/main" id="{64E3BE4F-0CF7-E0D7-9888-026ED318608A}"/>
              </a:ext>
              <a:ext uri="{C183D7F6-B498-43B3-948B-1728B52AA6E4}">
                <adec:decorative xmlns:adec="http://schemas.microsoft.com/office/drawing/2017/decorative" val="1"/>
              </a:ext>
            </a:extLst>
          </p:cNvPr>
          <p:cNvCxnSpPr>
            <a:cxnSpLocks/>
          </p:cNvCxnSpPr>
          <p:nvPr/>
        </p:nvCxnSpPr>
        <p:spPr>
          <a:xfrm>
            <a:off x="581801" y="4045943"/>
            <a:ext cx="4366101" cy="0"/>
          </a:xfrm>
          <a:prstGeom prst="line">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aphicFrame>
        <p:nvGraphicFramePr>
          <p:cNvPr id="6" name="Chart 5">
            <a:extLst>
              <a:ext uri="{FF2B5EF4-FFF2-40B4-BE49-F238E27FC236}">
                <a16:creationId xmlns:a16="http://schemas.microsoft.com/office/drawing/2014/main" id="{BA88B9F1-FFCE-4B12-EB35-65C352FF0102}"/>
              </a:ext>
            </a:extLst>
          </p:cNvPr>
          <p:cNvGraphicFramePr/>
          <p:nvPr/>
        </p:nvGraphicFramePr>
        <p:xfrm>
          <a:off x="5924377" y="1807062"/>
          <a:ext cx="5685821" cy="404409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14866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FE9D-A393-A5AB-6ACE-8F0F205E0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A723E-F152-7654-BCD8-3FF717803D10}"/>
              </a:ext>
            </a:extLst>
          </p:cNvPr>
          <p:cNvSpPr>
            <a:spLocks noGrp="1"/>
          </p:cNvSpPr>
          <p:nvPr>
            <p:ph type="title"/>
          </p:nvPr>
        </p:nvSpPr>
        <p:spPr/>
        <p:txBody>
          <a:bodyPr/>
          <a:lstStyle/>
          <a:p>
            <a:r>
              <a:rPr lang="en-US"/>
              <a:t>RAG with PostgreSQL: Getting started</a:t>
            </a:r>
          </a:p>
        </p:txBody>
      </p:sp>
    </p:spTree>
    <p:extLst>
      <p:ext uri="{BB962C8B-B14F-4D97-AF65-F5344CB8AC3E}">
        <p14:creationId xmlns:p14="http://schemas.microsoft.com/office/powerpoint/2010/main" val="180374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ontainer">
            <a:extLst>
              <a:ext uri="{FF2B5EF4-FFF2-40B4-BE49-F238E27FC236}">
                <a16:creationId xmlns:a16="http://schemas.microsoft.com/office/drawing/2014/main" id="{872A19AC-94A7-9259-E143-AF3298F674BA}"/>
              </a:ext>
              <a:ext uri="{C183D7F6-B498-43B3-948B-1728B52AA6E4}">
                <adec:decorative xmlns:adec="http://schemas.microsoft.com/office/drawing/2017/decorative" val="1"/>
              </a:ext>
            </a:extLst>
          </p:cNvPr>
          <p:cNvSpPr>
            <a:spLocks/>
          </p:cNvSpPr>
          <p:nvPr/>
        </p:nvSpPr>
        <p:spPr bwMode="auto">
          <a:xfrm>
            <a:off x="725856" y="1959589"/>
            <a:ext cx="1353473" cy="1314450"/>
          </a:xfrm>
          <a:prstGeom prst="roundRect">
            <a:avLst>
              <a:gd name="adj" fmla="val 6051"/>
            </a:avLst>
          </a:prstGeom>
          <a:solidFill>
            <a:srgbClr val="182937"/>
          </a:solidFill>
          <a:ln w="127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rPr>
              <a:t>a</a:t>
            </a:r>
          </a:p>
        </p:txBody>
      </p:sp>
      <p:sp>
        <p:nvSpPr>
          <p:cNvPr id="6" name="Rectangle: Rounded Corners 5">
            <a:extLst>
              <a:ext uri="{FF2B5EF4-FFF2-40B4-BE49-F238E27FC236}">
                <a16:creationId xmlns:a16="http://schemas.microsoft.com/office/drawing/2014/main" id="{3F8386C7-8A04-DE59-C96D-A398A629B03C}"/>
              </a:ext>
            </a:extLst>
          </p:cNvPr>
          <p:cNvSpPr/>
          <p:nvPr/>
        </p:nvSpPr>
        <p:spPr bwMode="auto">
          <a:xfrm>
            <a:off x="2818208" y="1228647"/>
            <a:ext cx="2111412" cy="3455325"/>
          </a:xfrm>
          <a:prstGeom prst="roundRect">
            <a:avLst>
              <a:gd name="adj" fmla="val 12308"/>
            </a:avLst>
          </a:prstGeom>
          <a:solidFill>
            <a:srgbClr val="182937"/>
          </a:solidFill>
          <a:ln w="127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endParaRPr>
          </a:p>
        </p:txBody>
      </p:sp>
      <p:sp>
        <p:nvSpPr>
          <p:cNvPr id="38" name="Rectangle: Rounded Corners 5">
            <a:extLst>
              <a:ext uri="{FF2B5EF4-FFF2-40B4-BE49-F238E27FC236}">
                <a16:creationId xmlns:a16="http://schemas.microsoft.com/office/drawing/2014/main" id="{02EE5B9F-4EDF-4CC0-A4FF-537DA8A747A1}"/>
              </a:ext>
            </a:extLst>
          </p:cNvPr>
          <p:cNvSpPr/>
          <p:nvPr/>
        </p:nvSpPr>
        <p:spPr bwMode="auto">
          <a:xfrm>
            <a:off x="5695060" y="1228647"/>
            <a:ext cx="2111412" cy="3455325"/>
          </a:xfrm>
          <a:prstGeom prst="roundRect">
            <a:avLst>
              <a:gd name="adj" fmla="val 14338"/>
            </a:avLst>
          </a:prstGeom>
          <a:solidFill>
            <a:srgbClr val="182937"/>
          </a:solidFill>
          <a:ln w="127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endParaRPr>
          </a:p>
        </p:txBody>
      </p:sp>
      <p:sp>
        <p:nvSpPr>
          <p:cNvPr id="40" name="Rectangle: Rounded Corners 5">
            <a:extLst>
              <a:ext uri="{FF2B5EF4-FFF2-40B4-BE49-F238E27FC236}">
                <a16:creationId xmlns:a16="http://schemas.microsoft.com/office/drawing/2014/main" id="{1E609FBA-D8E1-0D63-E7EC-513C39533E98}"/>
              </a:ext>
            </a:extLst>
          </p:cNvPr>
          <p:cNvSpPr/>
          <p:nvPr/>
        </p:nvSpPr>
        <p:spPr bwMode="auto">
          <a:xfrm>
            <a:off x="9166594" y="1228647"/>
            <a:ext cx="2494042" cy="3452755"/>
          </a:xfrm>
          <a:prstGeom prst="roundRect">
            <a:avLst>
              <a:gd name="adj" fmla="val 11154"/>
            </a:avLst>
          </a:prstGeom>
          <a:solidFill>
            <a:srgbClr val="182937"/>
          </a:solidFill>
          <a:ln w="12700" cap="flat">
            <a:noFill/>
            <a:prstDash val="solid"/>
            <a:miter/>
          </a:ln>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panose="020B0502040204020203" pitchFamily="34" charset="0"/>
              <a:ea typeface="+mn-ea"/>
              <a:cs typeface="Segoe UI" pitchFamily="34" charset="0"/>
            </a:endParaRPr>
          </a:p>
        </p:txBody>
      </p:sp>
      <p:sp>
        <p:nvSpPr>
          <p:cNvPr id="2" name="Title 1">
            <a:extLst>
              <a:ext uri="{FF2B5EF4-FFF2-40B4-BE49-F238E27FC236}">
                <a16:creationId xmlns:a16="http://schemas.microsoft.com/office/drawing/2014/main" id="{65654FC6-B577-F251-8440-65F208CA6DFB}"/>
              </a:ext>
            </a:extLst>
          </p:cNvPr>
          <p:cNvSpPr>
            <a:spLocks noGrp="1"/>
          </p:cNvSpPr>
          <p:nvPr>
            <p:ph type="title"/>
          </p:nvPr>
        </p:nvSpPr>
        <p:spPr>
          <a:xfrm>
            <a:off x="588263" y="457200"/>
            <a:ext cx="11018520" cy="492443"/>
          </a:xfrm>
        </p:spPr>
        <p:txBody>
          <a:bodyPr/>
          <a:lstStyle/>
          <a:p>
            <a:r>
              <a:rPr lang="en-US" sz="3200"/>
              <a:t>RAG Pattern with Azure Database for PostgreSQL</a:t>
            </a:r>
          </a:p>
        </p:txBody>
      </p:sp>
      <p:sp>
        <p:nvSpPr>
          <p:cNvPr id="11" name="Rectangle: Rounded Corners 10">
            <a:extLst>
              <a:ext uri="{FF2B5EF4-FFF2-40B4-BE49-F238E27FC236}">
                <a16:creationId xmlns:a16="http://schemas.microsoft.com/office/drawing/2014/main" id="{6213465F-77AE-58D3-F66F-CAB7DAAD2302}"/>
              </a:ext>
            </a:extLst>
          </p:cNvPr>
          <p:cNvSpPr/>
          <p:nvPr/>
        </p:nvSpPr>
        <p:spPr bwMode="auto">
          <a:xfrm>
            <a:off x="745179" y="4941724"/>
            <a:ext cx="3136219" cy="468040"/>
          </a:xfrm>
          <a:prstGeom prst="roundRect">
            <a:avLst>
              <a:gd name="adj" fmla="val 50000"/>
            </a:avLst>
          </a:prstGeom>
          <a:solidFill>
            <a:schemeClr val="tx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Does my vision insurance cover Lasik?</a:t>
            </a:r>
          </a:p>
        </p:txBody>
      </p:sp>
      <p:sp>
        <p:nvSpPr>
          <p:cNvPr id="12" name="Rectangle: Rounded Corners 11">
            <a:extLst>
              <a:ext uri="{FF2B5EF4-FFF2-40B4-BE49-F238E27FC236}">
                <a16:creationId xmlns:a16="http://schemas.microsoft.com/office/drawing/2014/main" id="{1281FEEB-59A6-29BB-855F-506953815CE6}"/>
              </a:ext>
            </a:extLst>
          </p:cNvPr>
          <p:cNvSpPr/>
          <p:nvPr/>
        </p:nvSpPr>
        <p:spPr bwMode="auto">
          <a:xfrm>
            <a:off x="8361742" y="4973467"/>
            <a:ext cx="3245040" cy="536255"/>
          </a:xfrm>
          <a:prstGeom prst="rect">
            <a:avLst/>
          </a:prstGeom>
          <a:solidFill>
            <a:srgbClr val="B6F0FE"/>
          </a:solidFill>
          <a:ln w="19050">
            <a:solidFill>
              <a:srgbClr val="B6F0F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RAG (Context)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Your insurance covers LASIK with some stipulations</a:t>
            </a:r>
            <a:endParaRPr kumimoji="0" lang="en-US" sz="1050" b="1"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6E899059-6592-5216-4F61-A9FA0AA92FE7}"/>
              </a:ext>
            </a:extLst>
          </p:cNvPr>
          <p:cNvSpPr/>
          <p:nvPr/>
        </p:nvSpPr>
        <p:spPr bwMode="auto">
          <a:xfrm>
            <a:off x="5332905" y="5042742"/>
            <a:ext cx="2827413" cy="1375135"/>
          </a:xfrm>
          <a:prstGeom prst="roundRect">
            <a:avLst>
              <a:gd name="adj" fmla="val 0"/>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050" b="0" i="1" u="none" strike="noStrike" kern="1200" cap="none" spc="0" normalizeH="0" baseline="0" noProof="0">
                <a:ln>
                  <a:noFill/>
                </a:ln>
                <a:solidFill>
                  <a:srgbClr val="FFFFFF"/>
                </a:solidFill>
                <a:effectLst/>
                <a:uLnTx/>
                <a:uFillTx/>
                <a:latin typeface="Segoe UI"/>
                <a:ea typeface="Segoe UI" pitchFamily="34" charset="0"/>
                <a:cs typeface="Segoe UI" pitchFamily="34" charset="0"/>
              </a:rPr>
              <a:t>5.1.1 Eligibility for LASIK Coverage</a:t>
            </a:r>
          </a:p>
          <a:p>
            <a:pPr marL="0" marR="0" lvl="0" indent="0" algn="l" defTabSz="932472" rtl="0" eaLnBrk="1" fontAlgn="base" latinLnBrk="0" hangingPunct="1">
              <a:lnSpc>
                <a:spcPct val="100000"/>
              </a:lnSpc>
              <a:spcBef>
                <a:spcPct val="0"/>
              </a:spcBef>
              <a:spcAft>
                <a:spcPts val="4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The insurance plan provides coverage for LASIK for:</a:t>
            </a:r>
          </a:p>
          <a:p>
            <a:pPr marL="231775" marR="0" lvl="0" indent="-109538" algn="l" defTabSz="932472" rtl="0" eaLnBrk="1" fontAlgn="base" latinLnBrk="0" hangingPunct="1">
              <a:lnSpc>
                <a:spcPct val="100000"/>
              </a:lnSpc>
              <a:spcBef>
                <a:spcPct val="0"/>
              </a:spcBef>
              <a:spcAft>
                <a:spcPts val="400"/>
              </a:spcAft>
              <a:buClrTx/>
              <a:buSzPct val="8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18 or older with fully developed eyes</a:t>
            </a:r>
          </a:p>
          <a:p>
            <a:pPr marL="231775" marR="0" lvl="0" indent="-109538" algn="l" defTabSz="932472" rtl="0" eaLnBrk="1" fontAlgn="base" latinLnBrk="0" hangingPunct="1">
              <a:lnSpc>
                <a:spcPct val="100000"/>
              </a:lnSpc>
              <a:spcBef>
                <a:spcPct val="0"/>
              </a:spcBef>
              <a:spcAft>
                <a:spcPts val="400"/>
              </a:spcAft>
              <a:buClrTx/>
              <a:buSzPct val="8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Refractive stability history for 12 months</a:t>
            </a:r>
          </a:p>
          <a:p>
            <a:pPr marL="231775" marR="0" lvl="0" indent="-109538" algn="l" defTabSz="932472" rtl="0" eaLnBrk="1" fontAlgn="base" latinLnBrk="0" hangingPunct="1">
              <a:lnSpc>
                <a:spcPct val="100000"/>
              </a:lnSpc>
              <a:spcBef>
                <a:spcPct val="0"/>
              </a:spcBef>
              <a:spcAft>
                <a:spcPts val="400"/>
              </a:spcAft>
              <a:buClrTx/>
              <a:buSzPct val="80000"/>
              <a:buFont typeface="Arial" panose="020B0604020202020204" pitchFamily="34" charset="0"/>
              <a:buChar char="•"/>
              <a:tabLst/>
              <a:defRPr/>
            </a:pPr>
            <a:r>
              <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Treatable range of refractive errors.</a:t>
            </a:r>
          </a:p>
          <a:p>
            <a:pPr marL="171450" marR="0" lvl="0" indent="-171450" algn="l" defTabSz="932472" rtl="0" eaLnBrk="1" fontAlgn="base" latinLnBrk="0" hangingPunct="1">
              <a:lnSpc>
                <a:spcPct val="100000"/>
              </a:lnSpc>
              <a:spcBef>
                <a:spcPct val="0"/>
              </a:spcBef>
              <a:spcAft>
                <a:spcPts val="40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14" name="Graphic 13">
            <a:extLst>
              <a:ext uri="{FF2B5EF4-FFF2-40B4-BE49-F238E27FC236}">
                <a16:creationId xmlns:a16="http://schemas.microsoft.com/office/drawing/2014/main" id="{3340023B-F303-2F60-4456-FA406EA1EF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1021" y="2012260"/>
            <a:ext cx="1079490" cy="1079490"/>
          </a:xfrm>
          <a:prstGeom prst="rect">
            <a:avLst/>
          </a:prstGeom>
        </p:spPr>
      </p:pic>
      <p:cxnSp>
        <p:nvCxnSpPr>
          <p:cNvPr id="39" name="Straight Arrow Connector 38">
            <a:extLst>
              <a:ext uri="{FF2B5EF4-FFF2-40B4-BE49-F238E27FC236}">
                <a16:creationId xmlns:a16="http://schemas.microsoft.com/office/drawing/2014/main" id="{71C87903-FC99-AD32-5245-16E3216C5092}"/>
              </a:ext>
            </a:extLst>
          </p:cNvPr>
          <p:cNvCxnSpPr>
            <a:cxnSpLocks/>
          </p:cNvCxnSpPr>
          <p:nvPr/>
        </p:nvCxnSpPr>
        <p:spPr>
          <a:xfrm>
            <a:off x="2126928" y="2617328"/>
            <a:ext cx="652009" cy="0"/>
          </a:xfrm>
          <a:prstGeom prst="straightConnector1">
            <a:avLst/>
          </a:prstGeom>
          <a:ln w="1270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50" name="Flowchart: Terminator 49">
            <a:extLst>
              <a:ext uri="{FF2B5EF4-FFF2-40B4-BE49-F238E27FC236}">
                <a16:creationId xmlns:a16="http://schemas.microsoft.com/office/drawing/2014/main" id="{89821E4D-8F3B-6102-45BC-BA12AC1E6518}"/>
              </a:ext>
            </a:extLst>
          </p:cNvPr>
          <p:cNvSpPr/>
          <p:nvPr/>
        </p:nvSpPr>
        <p:spPr bwMode="auto">
          <a:xfrm>
            <a:off x="9693132" y="3572765"/>
            <a:ext cx="1358612" cy="462823"/>
          </a:xfrm>
          <a:prstGeom prst="flowChartTerminator">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F4364C"/>
                </a:solidFill>
                <a:effectLst/>
                <a:uLnTx/>
                <a:uFillTx/>
                <a:latin typeface="Segoe UI Semibold"/>
                <a:ea typeface="Segoe UI" pitchFamily="34" charset="0"/>
                <a:cs typeface="Segoe UI" pitchFamily="34" charset="0"/>
              </a:rPr>
              <a:t>Get answers</a:t>
            </a:r>
          </a:p>
        </p:txBody>
      </p:sp>
      <p:sp>
        <p:nvSpPr>
          <p:cNvPr id="61" name="Flowchart: Terminator 60">
            <a:extLst>
              <a:ext uri="{FF2B5EF4-FFF2-40B4-BE49-F238E27FC236}">
                <a16:creationId xmlns:a16="http://schemas.microsoft.com/office/drawing/2014/main" id="{88099FA0-E5CC-64B4-C4B4-ECF368808D5B}"/>
              </a:ext>
            </a:extLst>
          </p:cNvPr>
          <p:cNvSpPr/>
          <p:nvPr/>
        </p:nvSpPr>
        <p:spPr bwMode="auto">
          <a:xfrm>
            <a:off x="6185006" y="3943366"/>
            <a:ext cx="1131521" cy="57320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B6F0FE"/>
                </a:solidFill>
                <a:effectLst/>
                <a:uLnTx/>
                <a:uFillTx/>
                <a:latin typeface="Segoe UI Semibold"/>
                <a:ea typeface="Segoe UI" pitchFamily="34" charset="0"/>
                <a:cs typeface="Segoe UI" pitchFamily="34" charset="0"/>
              </a:rPr>
              <a:t>Get context</a:t>
            </a:r>
          </a:p>
        </p:txBody>
      </p:sp>
      <p:sp>
        <p:nvSpPr>
          <p:cNvPr id="93" name="Flowchart: Terminator 92">
            <a:extLst>
              <a:ext uri="{FF2B5EF4-FFF2-40B4-BE49-F238E27FC236}">
                <a16:creationId xmlns:a16="http://schemas.microsoft.com/office/drawing/2014/main" id="{22619222-A806-9CBC-E1B4-76AD379FECD7}"/>
              </a:ext>
            </a:extLst>
          </p:cNvPr>
          <p:cNvSpPr/>
          <p:nvPr/>
        </p:nvSpPr>
        <p:spPr bwMode="auto">
          <a:xfrm>
            <a:off x="3137685" y="3911846"/>
            <a:ext cx="1472458" cy="6362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B6F0FE"/>
                </a:solidFill>
                <a:effectLst/>
                <a:uLnTx/>
                <a:uFillTx/>
                <a:latin typeface="Segoe UI Semibold"/>
                <a:ea typeface="Segoe UI" pitchFamily="34" charset="0"/>
                <a:cs typeface="Segoe UI" pitchFamily="34" charset="0"/>
              </a:rPr>
              <a:t>Create Embedding</a:t>
            </a:r>
          </a:p>
        </p:txBody>
      </p:sp>
      <p:sp>
        <p:nvSpPr>
          <p:cNvPr id="36" name="TextBox 35">
            <a:extLst>
              <a:ext uri="{FF2B5EF4-FFF2-40B4-BE49-F238E27FC236}">
                <a16:creationId xmlns:a16="http://schemas.microsoft.com/office/drawing/2014/main" id="{3FCAB907-C83F-BA59-09A1-6E4BF1535002}"/>
              </a:ext>
            </a:extLst>
          </p:cNvPr>
          <p:cNvSpPr txBox="1"/>
          <p:nvPr/>
        </p:nvSpPr>
        <p:spPr>
          <a:xfrm>
            <a:off x="2181874" y="2333466"/>
            <a:ext cx="542116" cy="1880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Chunks</a:t>
            </a:r>
          </a:p>
        </p:txBody>
      </p:sp>
      <p:sp>
        <p:nvSpPr>
          <p:cNvPr id="44" name="TextBox 43">
            <a:extLst>
              <a:ext uri="{FF2B5EF4-FFF2-40B4-BE49-F238E27FC236}">
                <a16:creationId xmlns:a16="http://schemas.microsoft.com/office/drawing/2014/main" id="{F297A9DF-9351-FE1D-DE10-3E32CB01D854}"/>
              </a:ext>
            </a:extLst>
          </p:cNvPr>
          <p:cNvSpPr txBox="1"/>
          <p:nvPr/>
        </p:nvSpPr>
        <p:spPr>
          <a:xfrm>
            <a:off x="6247487" y="3107721"/>
            <a:ext cx="1006559" cy="3231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Vector data type &amp; Indexes</a:t>
            </a:r>
          </a:p>
        </p:txBody>
      </p:sp>
      <p:cxnSp>
        <p:nvCxnSpPr>
          <p:cNvPr id="24" name="Straight Arrow Connector 23">
            <a:extLst>
              <a:ext uri="{FF2B5EF4-FFF2-40B4-BE49-F238E27FC236}">
                <a16:creationId xmlns:a16="http://schemas.microsoft.com/office/drawing/2014/main" id="{CA8FE9E8-A207-D5E9-F263-191C4037120C}"/>
              </a:ext>
            </a:extLst>
          </p:cNvPr>
          <p:cNvCxnSpPr>
            <a:cxnSpLocks/>
          </p:cNvCxnSpPr>
          <p:nvPr/>
        </p:nvCxnSpPr>
        <p:spPr>
          <a:xfrm>
            <a:off x="6753397" y="4461381"/>
            <a:ext cx="0" cy="447560"/>
          </a:xfrm>
          <a:prstGeom prst="straightConnector1">
            <a:avLst/>
          </a:prstGeom>
          <a:ln w="12700">
            <a:solidFill>
              <a:schemeClr val="tx1"/>
            </a:solidFill>
            <a:prstDash val="dash"/>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52" name="Rectangle: Rounded Corners 51">
            <a:extLst>
              <a:ext uri="{FF2B5EF4-FFF2-40B4-BE49-F238E27FC236}">
                <a16:creationId xmlns:a16="http://schemas.microsoft.com/office/drawing/2014/main" id="{6059DC82-3902-A9F3-89D6-9010672010C2}"/>
              </a:ext>
            </a:extLst>
          </p:cNvPr>
          <p:cNvSpPr/>
          <p:nvPr/>
        </p:nvSpPr>
        <p:spPr bwMode="auto">
          <a:xfrm>
            <a:off x="8361740" y="5695657"/>
            <a:ext cx="3245041" cy="886144"/>
          </a:xfrm>
          <a:prstGeom prst="rect">
            <a:avLst/>
          </a:prstGeom>
          <a:solidFill>
            <a:schemeClr val="tx1"/>
          </a:solidFill>
          <a:ln w="19050">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45720" bIns="9144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300"/>
              </a:spcAft>
              <a:buClrTx/>
              <a:buSzTx/>
              <a:buFontTx/>
              <a:buNone/>
              <a:tabLst/>
              <a:defRPr/>
            </a:pPr>
            <a:r>
              <a:rPr kumimoji="0" lang="en-US" sz="1100" b="1" i="0" u="none" strike="noStrike" kern="1200" cap="none" spc="0" normalizeH="0" baseline="0" noProof="0">
                <a:ln>
                  <a:noFill/>
                </a:ln>
                <a:solidFill>
                  <a:srgbClr val="F4364C"/>
                </a:solidFill>
                <a:effectLst/>
                <a:uLnTx/>
                <a:uFillTx/>
                <a:latin typeface="Segoe UI Semibold"/>
                <a:ea typeface="Segoe UI" pitchFamily="34" charset="0"/>
                <a:cs typeface="Segoe UI" pitchFamily="34" charset="0"/>
              </a:rPr>
              <a:t>No RAG</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LASIK is not typically considered medically necessary, and </a:t>
            </a:r>
            <a:r>
              <a:rPr kumimoji="0" lang="en-US" sz="1050" b="1" i="0" u="none" strike="noStrike" kern="1200" cap="none" spc="0" normalizeH="0" baseline="0" noProof="0">
                <a:ln>
                  <a:noFill/>
                </a:ln>
                <a:solidFill>
                  <a:srgbClr val="091F2C"/>
                </a:solidFill>
                <a:effectLst/>
                <a:uLnTx/>
                <a:uFillTx/>
                <a:latin typeface="Segoe UI Semibold"/>
                <a:ea typeface="Segoe UI" pitchFamily="34" charset="0"/>
                <a:cs typeface="Segoe UI" pitchFamily="34" charset="0"/>
              </a:rPr>
              <a:t>most health insurance plans do not cover</a:t>
            </a:r>
            <a:r>
              <a:rPr kumimoji="0" lang="en-US" sz="105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 the entire expense of the surgery</a:t>
            </a:r>
          </a:p>
        </p:txBody>
      </p:sp>
      <p:cxnSp>
        <p:nvCxnSpPr>
          <p:cNvPr id="55" name="Straight Arrow Connector 54">
            <a:extLst>
              <a:ext uri="{FF2B5EF4-FFF2-40B4-BE49-F238E27FC236}">
                <a16:creationId xmlns:a16="http://schemas.microsoft.com/office/drawing/2014/main" id="{692BDD8F-DDD3-EF20-2EEC-CF860DC33B13}"/>
              </a:ext>
            </a:extLst>
          </p:cNvPr>
          <p:cNvCxnSpPr>
            <a:cxnSpLocks/>
          </p:cNvCxnSpPr>
          <p:nvPr/>
        </p:nvCxnSpPr>
        <p:spPr>
          <a:xfrm>
            <a:off x="10372438" y="4400304"/>
            <a:ext cx="0" cy="458762"/>
          </a:xfrm>
          <a:prstGeom prst="straightConnector1">
            <a:avLst/>
          </a:prstGeom>
          <a:ln w="12700">
            <a:solidFill>
              <a:srgbClr val="B6F0FE"/>
            </a:solidFill>
            <a:headEnd type="none" w="lg" len="med"/>
            <a:tailEnd type="arrow"/>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82875602-488A-AA60-973B-C922F2E529CA}"/>
              </a:ext>
            </a:extLst>
          </p:cNvPr>
          <p:cNvGrpSpPr/>
          <p:nvPr/>
        </p:nvGrpSpPr>
        <p:grpSpPr>
          <a:xfrm>
            <a:off x="893342" y="2160152"/>
            <a:ext cx="1018500" cy="913325"/>
            <a:chOff x="823799" y="1804837"/>
            <a:chExt cx="1341225" cy="1202723"/>
          </a:xfrm>
        </p:grpSpPr>
        <p:pic>
          <p:nvPicPr>
            <p:cNvPr id="29" name="Picture 28">
              <a:extLst>
                <a:ext uri="{FF2B5EF4-FFF2-40B4-BE49-F238E27FC236}">
                  <a16:creationId xmlns:a16="http://schemas.microsoft.com/office/drawing/2014/main" id="{6BADD563-1DFE-04FB-FAB5-6CECFD733F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21988" y="1804837"/>
              <a:ext cx="943036" cy="943036"/>
            </a:xfrm>
            <a:prstGeom prst="rect">
              <a:avLst/>
            </a:prstGeom>
          </p:spPr>
        </p:pic>
        <p:pic>
          <p:nvPicPr>
            <p:cNvPr id="31" name="Picture 30">
              <a:extLst>
                <a:ext uri="{FF2B5EF4-FFF2-40B4-BE49-F238E27FC236}">
                  <a16:creationId xmlns:a16="http://schemas.microsoft.com/office/drawing/2014/main" id="{AC46C04F-7EFB-2F13-511E-6204E4B1CD3D}"/>
                </a:ext>
              </a:extLst>
            </p:cNvPr>
            <p:cNvPicPr>
              <a:picLocks noChangeAspect="1"/>
            </p:cNvPicPr>
            <p:nvPr/>
          </p:nvPicPr>
          <p:blipFill>
            <a:blip r:embed="rId6">
              <a:alphaModFix/>
              <a:extLst>
                <a:ext uri="{28A0092B-C50C-407E-A947-70E740481C1C}">
                  <a14:useLocalDpi xmlns:a14="http://schemas.microsoft.com/office/drawing/2010/main" val="0"/>
                </a:ext>
              </a:extLst>
            </a:blip>
            <a:stretch>
              <a:fillRect/>
            </a:stretch>
          </p:blipFill>
          <p:spPr>
            <a:xfrm>
              <a:off x="823799" y="2214229"/>
              <a:ext cx="793331" cy="793331"/>
            </a:xfrm>
            <a:prstGeom prst="rect">
              <a:avLst/>
            </a:prstGeom>
            <a:effectLst/>
          </p:spPr>
        </p:pic>
      </p:grpSp>
      <p:sp>
        <p:nvSpPr>
          <p:cNvPr id="43" name="Rounded Rectangle 42">
            <a:extLst>
              <a:ext uri="{FF2B5EF4-FFF2-40B4-BE49-F238E27FC236}">
                <a16:creationId xmlns:a16="http://schemas.microsoft.com/office/drawing/2014/main" id="{DE902C5B-D0C8-9164-5C01-A4C3B394C921}"/>
              </a:ext>
            </a:extLst>
          </p:cNvPr>
          <p:cNvSpPr/>
          <p:nvPr/>
        </p:nvSpPr>
        <p:spPr bwMode="auto">
          <a:xfrm>
            <a:off x="523176" y="1367070"/>
            <a:ext cx="1758832" cy="385185"/>
          </a:xfrm>
          <a:prstGeom prst="roundRect">
            <a:avLst>
              <a:gd name="adj" fmla="val 50000"/>
            </a:avLst>
          </a:prstGeom>
          <a:gradFill flip="none" rotWithShape="1">
            <a:gsLst>
              <a:gs pos="2000">
                <a:schemeClr val="accent5"/>
              </a:gs>
              <a:gs pos="100000">
                <a:srgbClr val="399A91"/>
              </a:gs>
              <a:gs pos="54000">
                <a:srgbClr val="0078D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0" tIns="18288" rIns="0" bIns="54864"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Unstructured Data</a:t>
            </a:r>
          </a:p>
        </p:txBody>
      </p:sp>
      <p:sp>
        <p:nvSpPr>
          <p:cNvPr id="47" name="Rounded Rectangle 46">
            <a:extLst>
              <a:ext uri="{FF2B5EF4-FFF2-40B4-BE49-F238E27FC236}">
                <a16:creationId xmlns:a16="http://schemas.microsoft.com/office/drawing/2014/main" id="{DDA8355B-CD6B-A132-DED1-3065EA85BB26}"/>
              </a:ext>
            </a:extLst>
          </p:cNvPr>
          <p:cNvSpPr/>
          <p:nvPr/>
        </p:nvSpPr>
        <p:spPr bwMode="auto">
          <a:xfrm>
            <a:off x="2943645" y="1367070"/>
            <a:ext cx="1860539" cy="385185"/>
          </a:xfrm>
          <a:prstGeom prst="roundRect">
            <a:avLst>
              <a:gd name="adj" fmla="val 50000"/>
            </a:avLst>
          </a:prstGeom>
          <a:gradFill flip="none" rotWithShape="1">
            <a:gsLst>
              <a:gs pos="0">
                <a:srgbClr val="C03BC4"/>
              </a:gs>
              <a:gs pos="70000">
                <a:srgbClr val="0078D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0" tIns="18288" rIns="0" bIns="54864"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Embedding Model</a:t>
            </a:r>
          </a:p>
        </p:txBody>
      </p:sp>
      <p:sp>
        <p:nvSpPr>
          <p:cNvPr id="48" name="Rounded Rectangle 47">
            <a:extLst>
              <a:ext uri="{FF2B5EF4-FFF2-40B4-BE49-F238E27FC236}">
                <a16:creationId xmlns:a16="http://schemas.microsoft.com/office/drawing/2014/main" id="{42F1FBD7-BF47-39B9-33A6-DE9D32562298}"/>
              </a:ext>
            </a:extLst>
          </p:cNvPr>
          <p:cNvSpPr/>
          <p:nvPr/>
        </p:nvSpPr>
        <p:spPr bwMode="auto">
          <a:xfrm>
            <a:off x="5841947" y="1367070"/>
            <a:ext cx="1817639" cy="385185"/>
          </a:xfrm>
          <a:prstGeom prst="roundRect">
            <a:avLst>
              <a:gd name="adj" fmla="val 50000"/>
            </a:avLst>
          </a:prstGeom>
          <a:gradFill flip="none" rotWithShape="1">
            <a:gsLst>
              <a:gs pos="65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0" tIns="18288" rIns="0" bIns="54864"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Vector Database</a:t>
            </a:r>
          </a:p>
        </p:txBody>
      </p:sp>
      <p:sp>
        <p:nvSpPr>
          <p:cNvPr id="49" name="Rounded Rectangle 48">
            <a:extLst>
              <a:ext uri="{FF2B5EF4-FFF2-40B4-BE49-F238E27FC236}">
                <a16:creationId xmlns:a16="http://schemas.microsoft.com/office/drawing/2014/main" id="{D9169B57-D056-3FC0-AB05-904EAC9F4E31}"/>
              </a:ext>
            </a:extLst>
          </p:cNvPr>
          <p:cNvSpPr/>
          <p:nvPr/>
        </p:nvSpPr>
        <p:spPr bwMode="auto">
          <a:xfrm>
            <a:off x="9325579" y="1367070"/>
            <a:ext cx="2176073" cy="38518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0" tIns="18288" rIns="0" bIns="54864"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Large Language Models</a:t>
            </a:r>
          </a:p>
        </p:txBody>
      </p:sp>
      <p:cxnSp>
        <p:nvCxnSpPr>
          <p:cNvPr id="59" name="Elbow Connector 58">
            <a:extLst>
              <a:ext uri="{FF2B5EF4-FFF2-40B4-BE49-F238E27FC236}">
                <a16:creationId xmlns:a16="http://schemas.microsoft.com/office/drawing/2014/main" id="{C17CA02F-FAC2-E6B3-3806-7487C79DAAFC}"/>
              </a:ext>
            </a:extLst>
          </p:cNvPr>
          <p:cNvCxnSpPr>
            <a:cxnSpLocks/>
          </p:cNvCxnSpPr>
          <p:nvPr/>
        </p:nvCxnSpPr>
        <p:spPr>
          <a:xfrm flipV="1">
            <a:off x="1310627" y="4229265"/>
            <a:ext cx="1802400" cy="550504"/>
          </a:xfrm>
          <a:prstGeom prst="bentConnector3">
            <a:avLst>
              <a:gd name="adj1" fmla="val 36"/>
            </a:avLst>
          </a:prstGeom>
          <a:ln w="12700">
            <a:solidFill>
              <a:srgbClr val="B6F0FE"/>
            </a:solidFill>
            <a:headEnd type="none"/>
            <a:tailEnd type="arrow"/>
          </a:ln>
        </p:spPr>
        <p:style>
          <a:lnRef idx="1">
            <a:schemeClr val="accent1"/>
          </a:lnRef>
          <a:fillRef idx="0">
            <a:schemeClr val="accent1"/>
          </a:fillRef>
          <a:effectRef idx="0">
            <a:schemeClr val="accent1"/>
          </a:effectRef>
          <a:fontRef idx="minor">
            <a:schemeClr val="tx1"/>
          </a:fontRef>
        </p:style>
      </p:cxnSp>
      <p:pic>
        <p:nvPicPr>
          <p:cNvPr id="27" name="Graphic 26">
            <a:extLst>
              <a:ext uri="{FF2B5EF4-FFF2-40B4-BE49-F238E27FC236}">
                <a16:creationId xmlns:a16="http://schemas.microsoft.com/office/drawing/2014/main" id="{23C6E92D-567B-C916-491D-F23C772E0C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71417" y="1896207"/>
            <a:ext cx="419100" cy="419100"/>
          </a:xfrm>
          <a:prstGeom prst="rect">
            <a:avLst/>
          </a:prstGeom>
        </p:spPr>
      </p:pic>
      <p:sp>
        <p:nvSpPr>
          <p:cNvPr id="4" name="TextBox 3">
            <a:extLst>
              <a:ext uri="{FF2B5EF4-FFF2-40B4-BE49-F238E27FC236}">
                <a16:creationId xmlns:a16="http://schemas.microsoft.com/office/drawing/2014/main" id="{81971B2B-D624-03FE-4F1A-D99B8D5C157E}"/>
              </a:ext>
            </a:extLst>
          </p:cNvPr>
          <p:cNvSpPr txBox="1"/>
          <p:nvPr/>
        </p:nvSpPr>
        <p:spPr>
          <a:xfrm>
            <a:off x="3911378" y="1944175"/>
            <a:ext cx="570160"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OpenAI</a:t>
            </a: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5" name="Graphic 34">
            <a:extLst>
              <a:ext uri="{FF2B5EF4-FFF2-40B4-BE49-F238E27FC236}">
                <a16:creationId xmlns:a16="http://schemas.microsoft.com/office/drawing/2014/main" id="{F4121C58-EE39-8919-8AD8-604566A90E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09505" y="2518342"/>
            <a:ext cx="542925" cy="542925"/>
          </a:xfrm>
          <a:prstGeom prst="rect">
            <a:avLst/>
          </a:prstGeom>
        </p:spPr>
      </p:pic>
      <p:sp>
        <p:nvSpPr>
          <p:cNvPr id="7" name="TextBox 6">
            <a:extLst>
              <a:ext uri="{FF2B5EF4-FFF2-40B4-BE49-F238E27FC236}">
                <a16:creationId xmlns:a16="http://schemas.microsoft.com/office/drawing/2014/main" id="{9FA95E9B-8263-91F1-0DE2-5C14380A1137}"/>
              </a:ext>
            </a:extLst>
          </p:cNvPr>
          <p:cNvSpPr txBox="1"/>
          <p:nvPr/>
        </p:nvSpPr>
        <p:spPr>
          <a:xfrm>
            <a:off x="3911378" y="2628222"/>
            <a:ext cx="510308"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ML</a:t>
            </a:r>
          </a:p>
        </p:txBody>
      </p:sp>
      <p:pic>
        <p:nvPicPr>
          <p:cNvPr id="63" name="Graphic 62">
            <a:extLst>
              <a:ext uri="{FF2B5EF4-FFF2-40B4-BE49-F238E27FC236}">
                <a16:creationId xmlns:a16="http://schemas.microsoft.com/office/drawing/2014/main" id="{8C99673C-62FD-FF62-FCF4-2778363DC1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8565" y="3201986"/>
            <a:ext cx="1470699" cy="391100"/>
          </a:xfrm>
          <a:prstGeom prst="rect">
            <a:avLst/>
          </a:prstGeom>
        </p:spPr>
      </p:pic>
      <p:cxnSp>
        <p:nvCxnSpPr>
          <p:cNvPr id="66" name="Elbow Connector 65">
            <a:extLst>
              <a:ext uri="{FF2B5EF4-FFF2-40B4-BE49-F238E27FC236}">
                <a16:creationId xmlns:a16="http://schemas.microsoft.com/office/drawing/2014/main" id="{55E7E1D0-FA98-09B9-53E3-BE59C38E9488}"/>
              </a:ext>
            </a:extLst>
          </p:cNvPr>
          <p:cNvCxnSpPr>
            <a:cxnSpLocks/>
            <a:stCxn id="50" idx="3"/>
            <a:endCxn id="52" idx="3"/>
          </p:cNvCxnSpPr>
          <p:nvPr/>
        </p:nvCxnSpPr>
        <p:spPr>
          <a:xfrm>
            <a:off x="11051744" y="3804177"/>
            <a:ext cx="555037" cy="2334552"/>
          </a:xfrm>
          <a:prstGeom prst="bentConnector3">
            <a:avLst>
              <a:gd name="adj1" fmla="val 141186"/>
            </a:avLst>
          </a:prstGeom>
          <a:ln w="12700">
            <a:solidFill>
              <a:srgbClr val="F4364C"/>
            </a:solidFill>
            <a:headEnd type="none"/>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EC562490-7049-9CD6-4920-A6A2BFFD1275}"/>
              </a:ext>
            </a:extLst>
          </p:cNvPr>
          <p:cNvCxnSpPr>
            <a:cxnSpLocks/>
          </p:cNvCxnSpPr>
          <p:nvPr/>
        </p:nvCxnSpPr>
        <p:spPr>
          <a:xfrm>
            <a:off x="4984352" y="2617328"/>
            <a:ext cx="641688" cy="0"/>
          </a:xfrm>
          <a:prstGeom prst="straightConnector1">
            <a:avLst/>
          </a:prstGeom>
          <a:ln w="12700">
            <a:solidFill>
              <a:schemeClr val="tx1"/>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8A295948-B03C-A3E0-7555-77FE22A35A98}"/>
              </a:ext>
            </a:extLst>
          </p:cNvPr>
          <p:cNvSpPr txBox="1"/>
          <p:nvPr/>
        </p:nvSpPr>
        <p:spPr>
          <a:xfrm>
            <a:off x="4994946" y="2333466"/>
            <a:ext cx="620500" cy="188065"/>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Vectors</a:t>
            </a:r>
          </a:p>
        </p:txBody>
      </p:sp>
      <p:pic>
        <p:nvPicPr>
          <p:cNvPr id="100" name="Graphic 99">
            <a:extLst>
              <a:ext uri="{FF2B5EF4-FFF2-40B4-BE49-F238E27FC236}">
                <a16:creationId xmlns:a16="http://schemas.microsoft.com/office/drawing/2014/main" id="{4D41B7D4-2ED7-E1A6-9122-78FBF594C3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11118" y="1896207"/>
            <a:ext cx="419100" cy="419100"/>
          </a:xfrm>
          <a:prstGeom prst="rect">
            <a:avLst/>
          </a:prstGeom>
        </p:spPr>
      </p:pic>
      <p:sp>
        <p:nvSpPr>
          <p:cNvPr id="101" name="TextBox 100">
            <a:extLst>
              <a:ext uri="{FF2B5EF4-FFF2-40B4-BE49-F238E27FC236}">
                <a16:creationId xmlns:a16="http://schemas.microsoft.com/office/drawing/2014/main" id="{B704F7C3-71A2-8C36-C8C8-46A28AEEAB94}"/>
              </a:ext>
            </a:extLst>
          </p:cNvPr>
          <p:cNvSpPr txBox="1"/>
          <p:nvPr/>
        </p:nvSpPr>
        <p:spPr>
          <a:xfrm>
            <a:off x="10451079" y="1944175"/>
            <a:ext cx="570160"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OpenAI</a:t>
            </a:r>
            <a:endPar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102" name="Graphic 101">
            <a:extLst>
              <a:ext uri="{FF2B5EF4-FFF2-40B4-BE49-F238E27FC236}">
                <a16:creationId xmlns:a16="http://schemas.microsoft.com/office/drawing/2014/main" id="{D6064952-68FA-ED00-8D52-21D7089DA1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49206" y="2518342"/>
            <a:ext cx="542925" cy="542925"/>
          </a:xfrm>
          <a:prstGeom prst="rect">
            <a:avLst/>
          </a:prstGeom>
        </p:spPr>
      </p:pic>
      <p:sp>
        <p:nvSpPr>
          <p:cNvPr id="103" name="TextBox 102">
            <a:extLst>
              <a:ext uri="{FF2B5EF4-FFF2-40B4-BE49-F238E27FC236}">
                <a16:creationId xmlns:a16="http://schemas.microsoft.com/office/drawing/2014/main" id="{7BC0796F-719A-50F5-F511-B181AB4EA531}"/>
              </a:ext>
            </a:extLst>
          </p:cNvPr>
          <p:cNvSpPr txBox="1"/>
          <p:nvPr/>
        </p:nvSpPr>
        <p:spPr>
          <a:xfrm>
            <a:off x="10451079" y="2628222"/>
            <a:ext cx="510308" cy="32316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Azure</a:t>
            </a:r>
            <a:b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ML</a:t>
            </a:r>
          </a:p>
        </p:txBody>
      </p:sp>
      <p:pic>
        <p:nvPicPr>
          <p:cNvPr id="104" name="Graphic 103">
            <a:extLst>
              <a:ext uri="{FF2B5EF4-FFF2-40B4-BE49-F238E27FC236}">
                <a16:creationId xmlns:a16="http://schemas.microsoft.com/office/drawing/2014/main" id="{4B21DBD8-B31A-167C-9131-E84D4791058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78266" y="3201986"/>
            <a:ext cx="1470699" cy="391100"/>
          </a:xfrm>
          <a:prstGeom prst="rect">
            <a:avLst/>
          </a:prstGeom>
        </p:spPr>
      </p:pic>
      <p:sp>
        <p:nvSpPr>
          <p:cNvPr id="112" name="TextBox 111">
            <a:extLst>
              <a:ext uri="{FF2B5EF4-FFF2-40B4-BE49-F238E27FC236}">
                <a16:creationId xmlns:a16="http://schemas.microsoft.com/office/drawing/2014/main" id="{EB777575-9D30-D96A-E856-41A44F715B1E}"/>
              </a:ext>
            </a:extLst>
          </p:cNvPr>
          <p:cNvSpPr txBox="1"/>
          <p:nvPr/>
        </p:nvSpPr>
        <p:spPr>
          <a:xfrm>
            <a:off x="1649684" y="4600628"/>
            <a:ext cx="1023938"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a:ea typeface="+mn-ea"/>
                <a:cs typeface="+mn-cs"/>
              </a:rPr>
              <a:t>Question</a:t>
            </a:r>
          </a:p>
        </p:txBody>
      </p:sp>
      <p:sp>
        <p:nvSpPr>
          <p:cNvPr id="122" name="Flowchart: Terminator 49">
            <a:extLst>
              <a:ext uri="{FF2B5EF4-FFF2-40B4-BE49-F238E27FC236}">
                <a16:creationId xmlns:a16="http://schemas.microsoft.com/office/drawing/2014/main" id="{CA07A20E-1A9D-06CA-338E-2940AFA60EC7}"/>
              </a:ext>
            </a:extLst>
          </p:cNvPr>
          <p:cNvSpPr/>
          <p:nvPr/>
        </p:nvSpPr>
        <p:spPr bwMode="auto">
          <a:xfrm>
            <a:off x="9693132" y="3987356"/>
            <a:ext cx="1358612" cy="4628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a:noFill/>
                </a:ln>
                <a:solidFill>
                  <a:srgbClr val="B6F0FE"/>
                </a:solidFill>
                <a:effectLst/>
                <a:uLnTx/>
                <a:uFillTx/>
                <a:latin typeface="Segoe UI Semibold"/>
                <a:ea typeface="Segoe UI" pitchFamily="34" charset="0"/>
                <a:cs typeface="Segoe UI" pitchFamily="34" charset="0"/>
              </a:rPr>
              <a:t>Get answers</a:t>
            </a:r>
          </a:p>
        </p:txBody>
      </p:sp>
      <p:cxnSp>
        <p:nvCxnSpPr>
          <p:cNvPr id="1025" name="Straight Arrow Connector 1024">
            <a:extLst>
              <a:ext uri="{FF2B5EF4-FFF2-40B4-BE49-F238E27FC236}">
                <a16:creationId xmlns:a16="http://schemas.microsoft.com/office/drawing/2014/main" id="{02EAC7E0-99C3-C641-D9F3-1CBA7692A3D0}"/>
              </a:ext>
            </a:extLst>
          </p:cNvPr>
          <p:cNvCxnSpPr>
            <a:cxnSpLocks/>
          </p:cNvCxnSpPr>
          <p:nvPr/>
        </p:nvCxnSpPr>
        <p:spPr>
          <a:xfrm flipV="1">
            <a:off x="7410203" y="4218767"/>
            <a:ext cx="2375579" cy="10498"/>
          </a:xfrm>
          <a:prstGeom prst="straightConnector1">
            <a:avLst/>
          </a:prstGeom>
          <a:ln w="12700">
            <a:solidFill>
              <a:srgbClr val="B6F0FE"/>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8EE9437-2521-BC69-C44A-580FE807B361}"/>
              </a:ext>
            </a:extLst>
          </p:cNvPr>
          <p:cNvCxnSpPr>
            <a:cxnSpLocks/>
            <a:endCxn id="61" idx="1"/>
          </p:cNvCxnSpPr>
          <p:nvPr/>
        </p:nvCxnSpPr>
        <p:spPr>
          <a:xfrm>
            <a:off x="4663997" y="4229969"/>
            <a:ext cx="1521009" cy="1"/>
          </a:xfrm>
          <a:prstGeom prst="straightConnector1">
            <a:avLst/>
          </a:prstGeom>
          <a:ln w="12700">
            <a:solidFill>
              <a:srgbClr val="B6F0FE"/>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BFE9C035-FAF7-B079-71F5-2A62258315A6}"/>
              </a:ext>
            </a:extLst>
          </p:cNvPr>
          <p:cNvSpPr txBox="1"/>
          <p:nvPr/>
        </p:nvSpPr>
        <p:spPr>
          <a:xfrm>
            <a:off x="4827892" y="3980732"/>
            <a:ext cx="1086938" cy="476071"/>
          </a:xfrm>
          <a:prstGeom prst="roundRect">
            <a:avLst>
              <a:gd name="adj" fmla="val 50000"/>
            </a:avLst>
          </a:prstGeom>
          <a:solidFill>
            <a:srgbClr val="B6F0FE"/>
          </a:solid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91F2C"/>
                </a:solidFill>
                <a:effectLst/>
                <a:uLnTx/>
                <a:uFillTx/>
                <a:latin typeface="Segoe UI Semibold"/>
                <a:ea typeface="+mn-ea"/>
                <a:cs typeface="+mn-cs"/>
              </a:rPr>
              <a:t>Similarity search</a:t>
            </a:r>
          </a:p>
        </p:txBody>
      </p:sp>
      <p:pic>
        <p:nvPicPr>
          <p:cNvPr id="32" name="Picture 31">
            <a:extLst>
              <a:ext uri="{FF2B5EF4-FFF2-40B4-BE49-F238E27FC236}">
                <a16:creationId xmlns:a16="http://schemas.microsoft.com/office/drawing/2014/main" id="{0FE4F03B-6173-D2F6-4706-8E0CD4FB300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7437" y="5195761"/>
            <a:ext cx="635441" cy="635441"/>
          </a:xfrm>
          <a:prstGeom prst="rect">
            <a:avLst/>
          </a:prstGeom>
        </p:spPr>
      </p:pic>
      <p:cxnSp>
        <p:nvCxnSpPr>
          <p:cNvPr id="1064" name="Elbow Connector 1063">
            <a:extLst>
              <a:ext uri="{FF2B5EF4-FFF2-40B4-BE49-F238E27FC236}">
                <a16:creationId xmlns:a16="http://schemas.microsoft.com/office/drawing/2014/main" id="{44B3EDF7-9C40-8F33-9B0C-D2A89053FD99}"/>
              </a:ext>
            </a:extLst>
          </p:cNvPr>
          <p:cNvCxnSpPr>
            <a:cxnSpLocks/>
          </p:cNvCxnSpPr>
          <p:nvPr/>
        </p:nvCxnSpPr>
        <p:spPr>
          <a:xfrm flipV="1">
            <a:off x="1092878" y="3797245"/>
            <a:ext cx="8692904" cy="985879"/>
          </a:xfrm>
          <a:prstGeom prst="bentConnector3">
            <a:avLst>
              <a:gd name="adj1" fmla="val -5"/>
            </a:avLst>
          </a:prstGeom>
          <a:ln w="12700">
            <a:solidFill>
              <a:srgbClr val="F4364C"/>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57" name="Flowchart: Terminator 56">
            <a:extLst>
              <a:ext uri="{FF2B5EF4-FFF2-40B4-BE49-F238E27FC236}">
                <a16:creationId xmlns:a16="http://schemas.microsoft.com/office/drawing/2014/main" id="{DEA25C68-71FB-E83C-4B5E-A56B6E62FB5E}"/>
              </a:ext>
            </a:extLst>
          </p:cNvPr>
          <p:cNvSpPr/>
          <p:nvPr/>
        </p:nvSpPr>
        <p:spPr bwMode="auto">
          <a:xfrm>
            <a:off x="7725945" y="3892580"/>
            <a:ext cx="1636207" cy="652373"/>
          </a:xfrm>
          <a:prstGeom prst="roundRect">
            <a:avLst>
              <a:gd name="adj" fmla="val 46874"/>
            </a:avLst>
          </a:prstGeom>
          <a:solidFill>
            <a:srgbClr val="B6F0FE"/>
          </a:solidFill>
        </p:spPr>
        <p:txBody>
          <a:bodyPr wrap="squar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91F2C"/>
                </a:solidFill>
                <a:effectLst/>
                <a:uLnTx/>
                <a:uFillTx/>
                <a:latin typeface="Segoe UI Semibold"/>
                <a:ea typeface="+mn-ea"/>
                <a:cs typeface="+mn-cs"/>
              </a:rPr>
              <a:t>Prompt template: </a:t>
            </a:r>
            <a:r>
              <a:rPr kumimoji="0" lang="en-US" sz="1000" b="0" i="0" u="none" strike="noStrike" kern="1200" cap="none" spc="0" normalizeH="0" baseline="0" noProof="0">
                <a:ln>
                  <a:noFill/>
                </a:ln>
                <a:solidFill>
                  <a:srgbClr val="091F2C"/>
                </a:solidFill>
                <a:effectLst/>
                <a:uLnTx/>
                <a:uFillTx/>
                <a:latin typeface="Segoe UI"/>
                <a:ea typeface="+mn-ea"/>
                <a:cs typeface="+mn-cs"/>
              </a:rPr>
              <a:t>Answer the question with given context</a:t>
            </a:r>
            <a:endParaRPr kumimoji="0" lang="en-US" sz="1100" b="0" i="0" u="none" strike="noStrike" kern="1200" cap="none" spc="0" normalizeH="0" baseline="0" noProof="0">
              <a:ln>
                <a:noFill/>
              </a:ln>
              <a:solidFill>
                <a:srgbClr val="091F2C"/>
              </a:solidFill>
              <a:effectLst/>
              <a:uLnTx/>
              <a:uFillTx/>
              <a:latin typeface="Segoe UI"/>
              <a:ea typeface="+mn-ea"/>
              <a:cs typeface="+mn-cs"/>
            </a:endParaRPr>
          </a:p>
        </p:txBody>
      </p:sp>
    </p:spTree>
    <p:extLst>
      <p:ext uri="{BB962C8B-B14F-4D97-AF65-F5344CB8AC3E}">
        <p14:creationId xmlns:p14="http://schemas.microsoft.com/office/powerpoint/2010/main" val="2003534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50" grpId="0"/>
      <p:bldP spid="61" grpId="0"/>
      <p:bldP spid="93" grpId="0"/>
      <p:bldP spid="52" grpId="0" animBg="1"/>
      <p:bldP spid="112" grpId="0"/>
      <p:bldP spid="122" grpId="0"/>
      <p:bldP spid="56" grpId="0" animBg="1"/>
      <p:bldP spid="5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19A04-E674-4045-8D6D-9D7B2E494C88}"/>
              </a:ext>
            </a:extLst>
          </p:cNvPr>
          <p:cNvSpPr>
            <a:spLocks noGrp="1"/>
          </p:cNvSpPr>
          <p:nvPr>
            <p:ph type="title"/>
          </p:nvPr>
        </p:nvSpPr>
        <p:spPr>
          <a:xfrm>
            <a:off x="588263" y="457200"/>
            <a:ext cx="11018520" cy="553998"/>
          </a:xfrm>
        </p:spPr>
        <p:txBody>
          <a:bodyPr/>
          <a:lstStyle/>
          <a:p>
            <a:r>
              <a:rPr lang="en-US" dirty="0"/>
              <a:t>eShop – Powered by Azure DB for PostgreSQL</a:t>
            </a:r>
          </a:p>
        </p:txBody>
      </p:sp>
      <p:sp>
        <p:nvSpPr>
          <p:cNvPr id="3" name="Text Placeholder 2">
            <a:extLst>
              <a:ext uri="{FF2B5EF4-FFF2-40B4-BE49-F238E27FC236}">
                <a16:creationId xmlns:a16="http://schemas.microsoft.com/office/drawing/2014/main" id="{0DB22EEB-398E-BA55-3543-B0F780D9EE34}"/>
              </a:ext>
            </a:extLst>
          </p:cNvPr>
          <p:cNvSpPr>
            <a:spLocks noGrp="1"/>
          </p:cNvSpPr>
          <p:nvPr>
            <p:ph type="body" sz="quarter" idx="21"/>
          </p:nvPr>
        </p:nvSpPr>
        <p:spPr>
          <a:xfrm>
            <a:off x="588964" y="1752849"/>
            <a:ext cx="4211636" cy="4827565"/>
          </a:xfrm>
        </p:spPr>
        <p:txBody>
          <a:bodyPr/>
          <a:lstStyle/>
          <a:p>
            <a:pPr>
              <a:lnSpc>
                <a:spcPct val="100000"/>
              </a:lnSpc>
              <a:spcAft>
                <a:spcPts val="600"/>
              </a:spcAft>
            </a:pPr>
            <a:endParaRPr lang="en-US" sz="2000" spc="0" dirty="0">
              <a:latin typeface="Segoe UI" panose="020B0502040204020203" pitchFamily="34" charset="0"/>
            </a:endParaRPr>
          </a:p>
          <a:p>
            <a:pPr>
              <a:lnSpc>
                <a:spcPct val="100000"/>
              </a:lnSpc>
              <a:spcAft>
                <a:spcPts val="600"/>
              </a:spcAft>
            </a:pPr>
            <a:endParaRPr lang="en-US" dirty="0">
              <a:latin typeface="Segoe UI" panose="020B0502040204020203" pitchFamily="34" charset="0"/>
            </a:endParaRPr>
          </a:p>
          <a:p>
            <a:pPr>
              <a:spcAft>
                <a:spcPts val="600"/>
              </a:spcAft>
            </a:pPr>
            <a:r>
              <a:rPr kumimoji="0" lang="en-US" sz="2200" b="1" i="0" u="none" strike="noStrike" kern="1200" cap="none" spc="0" normalizeH="0" baseline="0" noProof="0" dirty="0">
                <a:ln>
                  <a:noFill/>
                </a:ln>
                <a:solidFill>
                  <a:schemeClr val="accent1">
                    <a:lumMod val="40000"/>
                    <a:lumOff val="60000"/>
                  </a:schemeClr>
                </a:solidFill>
                <a:effectLst/>
                <a:uLnTx/>
                <a:uFillTx/>
                <a:latin typeface="Segoe UI"/>
                <a:ea typeface="+mn-ea"/>
                <a:cs typeface="Segoe UI" panose="020B0502040204020203" pitchFamily="34" charset="0"/>
              </a:rPr>
              <a:t>eShop with chat assistant</a:t>
            </a:r>
          </a:p>
          <a:p>
            <a:pPr>
              <a:lnSpc>
                <a:spcPct val="100000"/>
              </a:lnSpc>
              <a:spcAft>
                <a:spcPts val="600"/>
              </a:spcAft>
            </a:pPr>
            <a:endParaRPr lang="en-US" sz="2000" spc="0" dirty="0">
              <a:latin typeface="Segoe UI" panose="020B0502040204020203" pitchFamily="34" charset="0"/>
            </a:endParaRPr>
          </a:p>
          <a:p>
            <a:pPr>
              <a:lnSpc>
                <a:spcPct val="100000"/>
              </a:lnSpc>
              <a:spcAft>
                <a:spcPts val="600"/>
              </a:spcAft>
            </a:pPr>
            <a:r>
              <a:rPr lang="en-US" sz="2000" spc="0" dirty="0">
                <a:latin typeface="Segoe UI" panose="020B0502040204020203" pitchFamily="34" charset="0"/>
              </a:rPr>
              <a:t>.</a:t>
            </a:r>
            <a:r>
              <a:rPr lang="en-US" sz="2000" spc="0" dirty="0">
                <a:solidFill>
                  <a:schemeClr val="accent1">
                    <a:lumMod val="40000"/>
                    <a:lumOff val="60000"/>
                  </a:schemeClr>
                </a:solidFill>
                <a:latin typeface="Segoe UI" panose="020B0502040204020203" pitchFamily="34" charset="0"/>
              </a:rPr>
              <a:t>Net Aspire</a:t>
            </a:r>
          </a:p>
          <a:p>
            <a:pPr>
              <a:lnSpc>
                <a:spcPct val="100000"/>
              </a:lnSpc>
              <a:spcAft>
                <a:spcPts val="600"/>
              </a:spcAft>
            </a:pPr>
            <a:r>
              <a:rPr lang="en-US" sz="2000" spc="0" dirty="0">
                <a:solidFill>
                  <a:schemeClr val="accent1">
                    <a:lumMod val="40000"/>
                    <a:lumOff val="60000"/>
                  </a:schemeClr>
                </a:solidFill>
                <a:latin typeface="Segoe UI" panose="020B0502040204020203" pitchFamily="34" charset="0"/>
              </a:rPr>
              <a:t>Entity Framework Core</a:t>
            </a:r>
          </a:p>
          <a:p>
            <a:pPr>
              <a:lnSpc>
                <a:spcPct val="100000"/>
              </a:lnSpc>
              <a:spcAft>
                <a:spcPts val="600"/>
              </a:spcAft>
            </a:pPr>
            <a:r>
              <a:rPr lang="en-US" sz="2000" spc="0" dirty="0">
                <a:solidFill>
                  <a:schemeClr val="accent1">
                    <a:lumMod val="40000"/>
                    <a:lumOff val="60000"/>
                  </a:schemeClr>
                </a:solidFill>
                <a:latin typeface="Segoe UI" panose="020B0502040204020203" pitchFamily="34" charset="0"/>
              </a:rPr>
              <a:t>Semantic Kernel and Azure OpenAI</a:t>
            </a:r>
          </a:p>
          <a:p>
            <a:pPr>
              <a:lnSpc>
                <a:spcPct val="100000"/>
              </a:lnSpc>
              <a:spcAft>
                <a:spcPts val="600"/>
              </a:spcAft>
            </a:pPr>
            <a:r>
              <a:rPr lang="en-US" dirty="0">
                <a:solidFill>
                  <a:schemeClr val="accent1">
                    <a:lumMod val="40000"/>
                    <a:lumOff val="60000"/>
                  </a:schemeClr>
                </a:solidFill>
                <a:latin typeface="Segoe UI" panose="020B0502040204020203" pitchFamily="34" charset="0"/>
              </a:rPr>
              <a:t>Azure DB for PostgreSQL</a:t>
            </a:r>
          </a:p>
          <a:p>
            <a:pPr>
              <a:lnSpc>
                <a:spcPct val="100000"/>
              </a:lnSpc>
              <a:spcAft>
                <a:spcPts val="600"/>
              </a:spcAft>
            </a:pPr>
            <a:r>
              <a:rPr lang="en-US" dirty="0">
                <a:solidFill>
                  <a:schemeClr val="accent1">
                    <a:lumMod val="40000"/>
                    <a:lumOff val="60000"/>
                  </a:schemeClr>
                </a:solidFill>
                <a:latin typeface="Segoe UI" panose="020B0502040204020203" pitchFamily="34" charset="0"/>
              </a:rPr>
              <a:t>Extensions:</a:t>
            </a:r>
          </a:p>
          <a:p>
            <a:pPr marL="571500" lvl="1" indent="-342900">
              <a:spcAft>
                <a:spcPts val="600"/>
              </a:spcAft>
              <a:buFont typeface="Arial" panose="020B0604020202020204" pitchFamily="34" charset="0"/>
              <a:buChar char="•"/>
            </a:pPr>
            <a:r>
              <a:rPr lang="en-US" dirty="0">
                <a:solidFill>
                  <a:schemeClr val="accent1">
                    <a:lumMod val="40000"/>
                    <a:lumOff val="60000"/>
                  </a:schemeClr>
                </a:solidFill>
                <a:latin typeface="Segoe UI" panose="020B0502040204020203" pitchFamily="34" charset="0"/>
              </a:rPr>
              <a:t>azure_ai</a:t>
            </a:r>
          </a:p>
          <a:p>
            <a:pPr marL="571500" lvl="1" indent="-342900">
              <a:spcAft>
                <a:spcPts val="600"/>
              </a:spcAft>
              <a:buFont typeface="Arial" panose="020B0604020202020204" pitchFamily="34" charset="0"/>
              <a:buChar char="•"/>
            </a:pPr>
            <a:r>
              <a:rPr lang="en-US" dirty="0">
                <a:solidFill>
                  <a:schemeClr val="accent1">
                    <a:lumMod val="40000"/>
                    <a:lumOff val="60000"/>
                  </a:schemeClr>
                </a:solidFill>
                <a:latin typeface="Segoe UI" panose="020B0502040204020203" pitchFamily="34" charset="0"/>
              </a:rPr>
              <a:t>pgvector</a:t>
            </a:r>
          </a:p>
          <a:p>
            <a:pPr>
              <a:lnSpc>
                <a:spcPct val="100000"/>
              </a:lnSpc>
              <a:spcAft>
                <a:spcPts val="600"/>
              </a:spcAft>
            </a:pPr>
            <a:endParaRPr lang="en-US" sz="2000" spc="0" dirty="0">
              <a:solidFill>
                <a:schemeClr val="bg1"/>
              </a:solidFill>
              <a:latin typeface="Segoe UI" panose="020B0502040204020203" pitchFamily="34" charset="0"/>
            </a:endParaRPr>
          </a:p>
          <a:p>
            <a:endParaRPr lang="en-US" dirty="0"/>
          </a:p>
        </p:txBody>
      </p:sp>
      <p:pic>
        <p:nvPicPr>
          <p:cNvPr id="6" name="Picture Placeholder 5" descr="A person skiing in the snow&#10;&#10;Description automatically generated">
            <a:extLst>
              <a:ext uri="{FF2B5EF4-FFF2-40B4-BE49-F238E27FC236}">
                <a16:creationId xmlns:a16="http://schemas.microsoft.com/office/drawing/2014/main" id="{8F7BFCE3-871F-156D-921B-D95B1080E630}"/>
              </a:ext>
            </a:extLst>
          </p:cNvPr>
          <p:cNvPicPr>
            <a:picLocks noGrp="1" noChangeAspect="1"/>
          </p:cNvPicPr>
          <p:nvPr>
            <p:ph type="pic" sz="quarter" idx="10"/>
          </p:nvPr>
        </p:nvPicPr>
        <p:blipFill>
          <a:blip r:embed="rId2"/>
          <a:srcRect t="242" b="242"/>
          <a:stretch>
            <a:fillRect/>
          </a:stretch>
        </p:blipFill>
        <p:spPr>
          <a:xfrm>
            <a:off x="5400664" y="2163536"/>
            <a:ext cx="6546397" cy="3787940"/>
          </a:xfrm>
        </p:spPr>
      </p:pic>
    </p:spTree>
    <p:extLst>
      <p:ext uri="{BB962C8B-B14F-4D97-AF65-F5344CB8AC3E}">
        <p14:creationId xmlns:p14="http://schemas.microsoft.com/office/powerpoint/2010/main" val="191148616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descr="Background rotating color animation">
            <a:extLst>
              <a:ext uri="{FF2B5EF4-FFF2-40B4-BE49-F238E27FC236}">
                <a16:creationId xmlns:a16="http://schemas.microsoft.com/office/drawing/2014/main" id="{984BB3C4-3F05-63AB-D25C-0C22CAF03B29}"/>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4" name="Rectangle: Rounded Corners 19">
            <a:extLst>
              <a:ext uri="{FF2B5EF4-FFF2-40B4-BE49-F238E27FC236}">
                <a16:creationId xmlns:a16="http://schemas.microsoft.com/office/drawing/2014/main" id="{D250B4D3-26AE-BE88-011B-E9ADA02716DF}"/>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pic>
        <p:nvPicPr>
          <p:cNvPr id="3" name="Picture 2" descr="A screenshot of a computer&#10;&#10;Description automatically generated">
            <a:extLst>
              <a:ext uri="{FF2B5EF4-FFF2-40B4-BE49-F238E27FC236}">
                <a16:creationId xmlns:a16="http://schemas.microsoft.com/office/drawing/2014/main" id="{BB8EA703-3887-87B9-961E-4F3EECE539B4}"/>
              </a:ext>
            </a:extLst>
          </p:cNvPr>
          <p:cNvPicPr>
            <a:picLocks noChangeAspect="1"/>
          </p:cNvPicPr>
          <p:nvPr/>
        </p:nvPicPr>
        <p:blipFill>
          <a:blip r:embed="rId3"/>
          <a:stretch>
            <a:fillRect/>
          </a:stretch>
        </p:blipFill>
        <p:spPr>
          <a:xfrm>
            <a:off x="1270657" y="460945"/>
            <a:ext cx="9650685" cy="5621524"/>
          </a:xfrm>
          <a:prstGeom prst="rect">
            <a:avLst/>
          </a:prstGeom>
          <a:noFill/>
        </p:spPr>
      </p:pic>
      <p:sp>
        <p:nvSpPr>
          <p:cNvPr id="5" name="TextBox 4">
            <a:extLst>
              <a:ext uri="{FF2B5EF4-FFF2-40B4-BE49-F238E27FC236}">
                <a16:creationId xmlns:a16="http://schemas.microsoft.com/office/drawing/2014/main" id="{3B48B5B4-AAAC-0CB5-827D-8D598A0DC66B}"/>
              </a:ext>
            </a:extLst>
          </p:cNvPr>
          <p:cNvSpPr txBox="1"/>
          <p:nvPr/>
        </p:nvSpPr>
        <p:spPr>
          <a:xfrm>
            <a:off x="4505093" y="6242447"/>
            <a:ext cx="3847169" cy="61555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hlinkClick r:id="rId4"/>
              </a:rPr>
              <a:t>Azure-Samples/</a:t>
            </a:r>
            <a:r>
              <a:rPr kumimoji="0" lang="en-US" sz="2000" b="0" i="0" u="none" strike="noStrike" kern="1200" cap="none" spc="0" normalizeH="0" baseline="0" noProof="0" err="1">
                <a:ln>
                  <a:noFill/>
                </a:ln>
                <a:solidFill>
                  <a:srgbClr val="FFFFFF"/>
                </a:solidFill>
                <a:effectLst/>
                <a:uLnTx/>
                <a:uFillTx/>
                <a:latin typeface="Segoe UI"/>
                <a:ea typeface="+mn-ea"/>
                <a:cs typeface="+mn-cs"/>
                <a:hlinkClick r:id="rId4"/>
              </a:rPr>
              <a:t>eShopOnAzure</a:t>
            </a: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a:p>
            <a:pPr marL="0" marR="0" lvl="0" indent="0" algn="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6264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1250"/>
                                        <p:tgtEl>
                                          <p:spTgt spid="2"/>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2"/>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2"/>
                                        </p:tgtEl>
                                        <p:attrNameLst>
                                          <p:attrName>ppt_x</p:attrName>
                                          <p:attrName>ppt_y</p:attrName>
                                        </p:attrNameLst>
                                      </p:cBhvr>
                                      <p:rCtr x="49596" y="33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7EFE6BC-B34D-32AC-CFD9-CA558D308699}"/>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eShop experience</a:t>
            </a:r>
          </a:p>
        </p:txBody>
      </p:sp>
      <p:pic>
        <p:nvPicPr>
          <p:cNvPr id="9" name="Picture 8" descr="A person in a helmet on a snowy mountain&#10;&#10;Description automatically generated">
            <a:extLst>
              <a:ext uri="{FF2B5EF4-FFF2-40B4-BE49-F238E27FC236}">
                <a16:creationId xmlns:a16="http://schemas.microsoft.com/office/drawing/2014/main" id="{235E360D-F299-9005-E4E1-4B595B513D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2" y="1321328"/>
            <a:ext cx="8997171" cy="4879595"/>
          </a:xfrm>
          <a:prstGeom prst="rect">
            <a:avLst/>
          </a:prstGeom>
        </p:spPr>
      </p:pic>
    </p:spTree>
    <p:extLst>
      <p:ext uri="{BB962C8B-B14F-4D97-AF65-F5344CB8AC3E}">
        <p14:creationId xmlns:p14="http://schemas.microsoft.com/office/powerpoint/2010/main" val="322917088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CAB8B-EA51-1890-CFA1-49F84DCE4932}"/>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6D410AE-E660-6A47-F3BF-630C95B5B0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892" y="1362807"/>
            <a:ext cx="9756980" cy="5157986"/>
          </a:xfrm>
          <a:prstGeom prst="rect">
            <a:avLst/>
          </a:prstGeom>
        </p:spPr>
      </p:pic>
      <p:sp>
        <p:nvSpPr>
          <p:cNvPr id="6" name="Title 1">
            <a:extLst>
              <a:ext uri="{FF2B5EF4-FFF2-40B4-BE49-F238E27FC236}">
                <a16:creationId xmlns:a16="http://schemas.microsoft.com/office/drawing/2014/main" id="{AA0EEEA7-91CF-8F83-47A0-C11D5FFF89A3}"/>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eShop architecture</a:t>
            </a:r>
          </a:p>
        </p:txBody>
      </p:sp>
    </p:spTree>
    <p:extLst>
      <p:ext uri="{BB962C8B-B14F-4D97-AF65-F5344CB8AC3E}">
        <p14:creationId xmlns:p14="http://schemas.microsoft.com/office/powerpoint/2010/main" val="3411326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0A1D-5913-CC88-B40C-0FBC02D430C5}"/>
              </a:ext>
            </a:extLst>
          </p:cNvPr>
          <p:cNvSpPr>
            <a:spLocks noGrp="1"/>
          </p:cNvSpPr>
          <p:nvPr>
            <p:ph type="title"/>
          </p:nvPr>
        </p:nvSpPr>
        <p:spPr/>
        <p:txBody>
          <a:bodyPr/>
          <a:lstStyle/>
          <a:p>
            <a:r>
              <a:rPr lang="en-US" dirty="0"/>
              <a:t>Real-time translation of listing summaries</a:t>
            </a:r>
          </a:p>
        </p:txBody>
      </p:sp>
      <p:sp>
        <p:nvSpPr>
          <p:cNvPr id="3" name="Text Placeholder 2">
            <a:extLst>
              <a:ext uri="{FF2B5EF4-FFF2-40B4-BE49-F238E27FC236}">
                <a16:creationId xmlns:a16="http://schemas.microsoft.com/office/drawing/2014/main" id="{DC21DAC3-09B5-15A7-607A-D26D782F1B8A}"/>
              </a:ext>
            </a:extLst>
          </p:cNvPr>
          <p:cNvSpPr>
            <a:spLocks noGrp="1"/>
          </p:cNvSpPr>
          <p:nvPr>
            <p:ph type="body" sz="quarter" idx="21"/>
          </p:nvPr>
        </p:nvSpPr>
        <p:spPr>
          <a:xfrm>
            <a:off x="588964" y="1752849"/>
            <a:ext cx="4211636" cy="2795503"/>
          </a:xfrm>
        </p:spPr>
        <p:txBody>
          <a:bodyPr/>
          <a:lstStyle/>
          <a:p>
            <a:r>
              <a:rPr lang="en-US" dirty="0"/>
              <a:t>Hybrid search with real-time translation. </a:t>
            </a:r>
          </a:p>
          <a:p>
            <a:endParaRPr lang="en-US" dirty="0"/>
          </a:p>
          <a:p>
            <a:r>
              <a:rPr lang="en-US" dirty="0"/>
              <a:t>Combining, </a:t>
            </a:r>
          </a:p>
          <a:p>
            <a:pPr marL="342900" indent="-342900">
              <a:buFont typeface="Arial" panose="020B0604020202020204" pitchFamily="34" charset="0"/>
              <a:buChar char="•"/>
            </a:pPr>
            <a:r>
              <a:rPr lang="en-US" dirty="0"/>
              <a:t>Vector search</a:t>
            </a:r>
          </a:p>
          <a:p>
            <a:pPr marL="342900" indent="-342900">
              <a:buFont typeface="Arial" panose="020B0604020202020204" pitchFamily="34" charset="0"/>
              <a:buChar char="•"/>
            </a:pPr>
            <a:r>
              <a:rPr lang="en-US" dirty="0"/>
              <a:t>Geospatial data</a:t>
            </a:r>
          </a:p>
          <a:p>
            <a:pPr marL="342900" indent="-342900">
              <a:buFont typeface="Arial" panose="020B0604020202020204" pitchFamily="34" charset="0"/>
              <a:buChar char="•"/>
            </a:pPr>
            <a:r>
              <a:rPr lang="en-US" dirty="0"/>
              <a:t>Azure AI Services</a:t>
            </a:r>
          </a:p>
        </p:txBody>
      </p:sp>
      <p:pic>
        <p:nvPicPr>
          <p:cNvPr id="12" name="Picture 11">
            <a:extLst>
              <a:ext uri="{FF2B5EF4-FFF2-40B4-BE49-F238E27FC236}">
                <a16:creationId xmlns:a16="http://schemas.microsoft.com/office/drawing/2014/main" id="{F4203C6C-305C-006C-9509-24428B6BAD2B}"/>
              </a:ext>
            </a:extLst>
          </p:cNvPr>
          <p:cNvPicPr>
            <a:picLocks noChangeAspect="1"/>
          </p:cNvPicPr>
          <p:nvPr/>
        </p:nvPicPr>
        <p:blipFill>
          <a:blip r:embed="rId2"/>
          <a:stretch>
            <a:fillRect/>
          </a:stretch>
        </p:blipFill>
        <p:spPr>
          <a:xfrm>
            <a:off x="5311938" y="2053458"/>
            <a:ext cx="6765759" cy="3641534"/>
          </a:xfrm>
          <a:prstGeom prst="rect">
            <a:avLst/>
          </a:prstGeom>
        </p:spPr>
      </p:pic>
    </p:spTree>
    <p:extLst>
      <p:ext uri="{BB962C8B-B14F-4D97-AF65-F5344CB8AC3E}">
        <p14:creationId xmlns:p14="http://schemas.microsoft.com/office/powerpoint/2010/main" val="108934686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FED732-0630-A4C0-C003-25B537E727AC}"/>
            </a:ext>
          </a:extLst>
        </p:cNvPr>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99DF90C7-14EE-EFD9-59E8-67C76D2755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1" y="1198178"/>
            <a:ext cx="8671033" cy="4733733"/>
          </a:xfrm>
          <a:prstGeom prst="rect">
            <a:avLst/>
          </a:prstGeom>
        </p:spPr>
      </p:pic>
      <p:sp>
        <p:nvSpPr>
          <p:cNvPr id="5" name="Title 1">
            <a:extLst>
              <a:ext uri="{FF2B5EF4-FFF2-40B4-BE49-F238E27FC236}">
                <a16:creationId xmlns:a16="http://schemas.microsoft.com/office/drawing/2014/main" id="{E442EDB4-1B95-B5D0-FF8F-393B7BC7E5F0}"/>
              </a:ext>
            </a:extLst>
          </p:cNvPr>
          <p:cNvSpPr txBox="1">
            <a:spLocks/>
          </p:cNvSpPr>
          <p:nvPr/>
        </p:nvSpPr>
        <p:spPr>
          <a:xfrm>
            <a:off x="588263" y="457200"/>
            <a:ext cx="11018520"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Real-time translation of listing summaries</a:t>
            </a:r>
          </a:p>
        </p:txBody>
      </p:sp>
      <p:sp>
        <p:nvSpPr>
          <p:cNvPr id="6" name="TextBox 5">
            <a:extLst>
              <a:ext uri="{FF2B5EF4-FFF2-40B4-BE49-F238E27FC236}">
                <a16:creationId xmlns:a16="http://schemas.microsoft.com/office/drawing/2014/main" id="{FED542A1-FE03-C0FE-86B9-5CEE53A4E936}"/>
              </a:ext>
            </a:extLst>
          </p:cNvPr>
          <p:cNvSpPr txBox="1"/>
          <p:nvPr/>
        </p:nvSpPr>
        <p:spPr>
          <a:xfrm>
            <a:off x="588263" y="6033338"/>
            <a:ext cx="8295606"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https://gist.github.com/pamelafox/07cac5bb6558701c17315858d8731924</a:t>
            </a:r>
            <a:endParaRPr lang="en-US"/>
          </a:p>
        </p:txBody>
      </p:sp>
    </p:spTree>
    <p:extLst>
      <p:ext uri="{BB962C8B-B14F-4D97-AF65-F5344CB8AC3E}">
        <p14:creationId xmlns:p14="http://schemas.microsoft.com/office/powerpoint/2010/main" val="145089120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50F4-A750-D4C8-3508-29C9F4FA9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5FA4C-3E76-B262-0E9B-D94B5A83BF48}"/>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Simple RAG steps</a:t>
            </a:r>
            <a:endParaRPr lang="en-US" dirty="0">
              <a:latin typeface="Segoe UI Semibold" panose="020B0702040204020203" pitchFamily="34" charset="0"/>
              <a:cs typeface="Segoe UI Semibold" panose="020B0702040204020203" pitchFamily="34" charset="0"/>
            </a:endParaRPr>
          </a:p>
        </p:txBody>
      </p:sp>
      <p:sp>
        <p:nvSpPr>
          <p:cNvPr id="15" name="Text Placeholder 5">
            <a:extLst>
              <a:ext uri="{FF2B5EF4-FFF2-40B4-BE49-F238E27FC236}">
                <a16:creationId xmlns:a16="http://schemas.microsoft.com/office/drawing/2014/main" id="{F0048399-0B01-81F5-5CC3-E44D57DAB24F}"/>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Search</a:t>
            </a:r>
            <a:endParaRPr lang="en-US" sz="5550" dirty="0">
              <a:cs typeface="Arial"/>
            </a:endParaRPr>
          </a:p>
        </p:txBody>
      </p:sp>
      <p:pic>
        <p:nvPicPr>
          <p:cNvPr id="16" name="Graphic 3">
            <a:extLst>
              <a:ext uri="{FF2B5EF4-FFF2-40B4-BE49-F238E27FC236}">
                <a16:creationId xmlns:a16="http://schemas.microsoft.com/office/drawing/2014/main" id="{D1CCA447-19A1-3A08-08F5-0AC713A734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10075DD5-CC33-1F8B-61D1-6C20D550FC7E}"/>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7">
            <a:extLst>
              <a:ext uri="{FF2B5EF4-FFF2-40B4-BE49-F238E27FC236}">
                <a16:creationId xmlns:a16="http://schemas.microsoft.com/office/drawing/2014/main" id="{A0472200-E632-FCA4-D84A-6828B5D8512E}"/>
              </a:ext>
            </a:extLst>
          </p:cNvPr>
          <p:cNvSpPr txBox="1"/>
          <p:nvPr/>
        </p:nvSpPr>
        <p:spPr>
          <a:xfrm>
            <a:off x="4662630" y="4640825"/>
            <a:ext cx="2562549" cy="18466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a:solidFill>
                  <a:schemeClr val="tx1"/>
                </a:solidFill>
                <a:ea typeface="+mn-lt"/>
                <a:cs typeface="+mn-lt"/>
              </a:rPr>
              <a:t>[12]: </a:t>
            </a:r>
          </a:p>
          <a:p>
            <a:r>
              <a:rPr lang="en-US" sz="1200" dirty="0">
                <a:solidFill>
                  <a:schemeClr val="tx1"/>
                </a:solidFill>
                <a:ea typeface="+mn-lt"/>
                <a:cs typeface="+mn-lt"/>
              </a:rPr>
              <a:t>Name: Summit Climbing Harness Description: Conquer the highest peaks with the Raptor Elite Summit Climbing Harness. This durable and lightweight harness, available in bold red, provides maximum comfort and safety while scaling tricky routes. Price:109.99</a:t>
            </a:r>
          </a:p>
          <a:p>
            <a:r>
              <a:rPr lang="en-US" sz="1200" dirty="0">
                <a:solidFill>
                  <a:schemeClr val="tx1"/>
                </a:solidFill>
                <a:ea typeface="+mn-lt"/>
                <a:cs typeface="+mn-lt"/>
              </a:rPr>
              <a:t>…</a:t>
            </a:r>
          </a:p>
        </p:txBody>
      </p:sp>
      <p:sp>
        <p:nvSpPr>
          <p:cNvPr id="21" name="Text Placeholder 5">
            <a:extLst>
              <a:ext uri="{FF2B5EF4-FFF2-40B4-BE49-F238E27FC236}">
                <a16:creationId xmlns:a16="http://schemas.microsoft.com/office/drawing/2014/main" id="{34C8DB3B-9180-FED8-D5C6-1FAEA45AA4DA}"/>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Large Language Model</a:t>
            </a:r>
            <a:endParaRPr lang="en-US" sz="2000" dirty="0">
              <a:cs typeface="Arial"/>
            </a:endParaRPr>
          </a:p>
        </p:txBody>
      </p:sp>
      <p:pic>
        <p:nvPicPr>
          <p:cNvPr id="22" name="Graphic 2">
            <a:extLst>
              <a:ext uri="{FF2B5EF4-FFF2-40B4-BE49-F238E27FC236}">
                <a16:creationId xmlns:a16="http://schemas.microsoft.com/office/drawing/2014/main" id="{EE23C6BE-6B82-09C3-FB1F-D13C9A328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33033" y="3326932"/>
            <a:ext cx="1627908" cy="1721555"/>
          </a:xfrm>
          <a:prstGeom prst="rect">
            <a:avLst/>
          </a:prstGeom>
        </p:spPr>
      </p:pic>
      <p:sp>
        <p:nvSpPr>
          <p:cNvPr id="23" name="Arrow: Right 10">
            <a:extLst>
              <a:ext uri="{FF2B5EF4-FFF2-40B4-BE49-F238E27FC236}">
                <a16:creationId xmlns:a16="http://schemas.microsoft.com/office/drawing/2014/main" id="{2A7083E7-5D83-8251-54EE-54F19CA1B9C4}"/>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11">
            <a:extLst>
              <a:ext uri="{FF2B5EF4-FFF2-40B4-BE49-F238E27FC236}">
                <a16:creationId xmlns:a16="http://schemas.microsoft.com/office/drawing/2014/main" id="{289C5357-8E8E-FDB9-ED9C-B03CB4BCD6F1}"/>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EA5D068A-212F-CD1C-80AF-75C53047E4E3}"/>
              </a:ext>
            </a:extLst>
          </p:cNvPr>
          <p:cNvGrpSpPr/>
          <p:nvPr/>
        </p:nvGrpSpPr>
        <p:grpSpPr>
          <a:xfrm>
            <a:off x="8415343" y="1728219"/>
            <a:ext cx="3480724" cy="1426853"/>
            <a:chOff x="18815883" y="2962848"/>
            <a:chExt cx="5090699" cy="2728332"/>
          </a:xfrm>
        </p:grpSpPr>
        <p:sp>
          <p:nvSpPr>
            <p:cNvPr id="29" name="Speech Bubble: Rectangle with Corners Rounded 18">
              <a:extLst>
                <a:ext uri="{FF2B5EF4-FFF2-40B4-BE49-F238E27FC236}">
                  <a16:creationId xmlns:a16="http://schemas.microsoft.com/office/drawing/2014/main" id="{E06447FC-3629-7E91-20E5-CC34F7479077}"/>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12">
              <a:extLst>
                <a:ext uri="{FF2B5EF4-FFF2-40B4-BE49-F238E27FC236}">
                  <a16:creationId xmlns:a16="http://schemas.microsoft.com/office/drawing/2014/main" id="{EC7A6858-E595-100E-AAB6-A760DDD98C8C}"/>
                </a:ext>
              </a:extLst>
            </p:cNvPr>
            <p:cNvSpPr txBox="1"/>
            <p:nvPr/>
          </p:nvSpPr>
          <p:spPr>
            <a:xfrm>
              <a:off x="18985367" y="3395992"/>
              <a:ext cx="4751733" cy="22951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dirty="0">
                  <a:latin typeface="Segoe UI"/>
                  <a:ea typeface="Menlo"/>
                  <a:cs typeface="Menlo"/>
                </a:rPr>
                <a:t>Consider these products:</a:t>
              </a:r>
            </a:p>
            <a:p>
              <a:r>
                <a:rPr lang="en-US" sz="1800" dirty="0">
                  <a:latin typeface="Segoe UI"/>
                  <a:ea typeface="Menlo"/>
                  <a:cs typeface="Menlo"/>
                </a:rPr>
                <a:t>Summit Climbing Harness</a:t>
              </a:r>
              <a:r>
                <a:rPr lang="en-US" sz="1800" baseline="30000" dirty="0">
                  <a:latin typeface="Segoe UI"/>
                  <a:ea typeface="Menlo"/>
                  <a:cs typeface="Menlo"/>
                </a:rPr>
                <a:t>1</a:t>
              </a:r>
            </a:p>
            <a:p>
              <a:r>
                <a:rPr lang="en-US" sz="1800" dirty="0">
                  <a:latin typeface="Segoe UI"/>
                  <a:ea typeface="Menlo"/>
                  <a:cs typeface="Menlo"/>
                </a:rPr>
                <a:t>Apex Climbing Harness</a:t>
              </a:r>
              <a:r>
                <a:rPr lang="en-US" sz="1800" baseline="30000" dirty="0">
                  <a:latin typeface="Segoe UI"/>
                  <a:ea typeface="Menlo"/>
                  <a:cs typeface="Menlo"/>
                </a:rPr>
                <a:t>2</a:t>
              </a:r>
            </a:p>
            <a:p>
              <a:endParaRPr lang="en-US" sz="1800" baseline="30000" dirty="0">
                <a:latin typeface="Segoe UI"/>
                <a:ea typeface="Menlo"/>
                <a:cs typeface="Menlo"/>
              </a:endParaRPr>
            </a:p>
            <a:p>
              <a:endParaRPr lang="en-US" sz="1800" baseline="30000" dirty="0">
                <a:latin typeface="Segoe UI"/>
                <a:ea typeface="Menlo"/>
                <a:cs typeface="Menlo"/>
              </a:endParaRPr>
            </a:p>
          </p:txBody>
        </p:sp>
      </p:grpSp>
      <p:pic>
        <p:nvPicPr>
          <p:cNvPr id="27" name="Graphic 14">
            <a:extLst>
              <a:ext uri="{FF2B5EF4-FFF2-40B4-BE49-F238E27FC236}">
                <a16:creationId xmlns:a16="http://schemas.microsoft.com/office/drawing/2014/main" id="{565B6309-963A-885C-E70A-2D079BEDBBD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80686" y="3143619"/>
            <a:ext cx="1537460" cy="1617942"/>
          </a:xfrm>
          <a:prstGeom prst="rect">
            <a:avLst/>
          </a:prstGeom>
        </p:spPr>
      </p:pic>
      <p:sp>
        <p:nvSpPr>
          <p:cNvPr id="28" name="Arrow: Right 17">
            <a:extLst>
              <a:ext uri="{FF2B5EF4-FFF2-40B4-BE49-F238E27FC236}">
                <a16:creationId xmlns:a16="http://schemas.microsoft.com/office/drawing/2014/main" id="{C4188F11-2995-7E80-1A40-41EE2C3606CD}"/>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034B5-60BA-4B1E-BED3-D32ED7904878}"/>
              </a:ext>
            </a:extLst>
          </p:cNvPr>
          <p:cNvGrpSpPr/>
          <p:nvPr/>
        </p:nvGrpSpPr>
        <p:grpSpPr>
          <a:xfrm>
            <a:off x="173007" y="2451797"/>
            <a:ext cx="3603650" cy="3803160"/>
            <a:chOff x="163068" y="2549253"/>
            <a:chExt cx="3603650" cy="3803160"/>
          </a:xfrm>
        </p:grpSpPr>
        <p:pic>
          <p:nvPicPr>
            <p:cNvPr id="32" name="Graphic 13">
              <a:extLst>
                <a:ext uri="{FF2B5EF4-FFF2-40B4-BE49-F238E27FC236}">
                  <a16:creationId xmlns:a16="http://schemas.microsoft.com/office/drawing/2014/main" id="{E4EEC0C7-C0D8-6B6C-784B-F74BC4C6629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18A95685-F326-A1FA-F599-592DB3759C71}"/>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User</a:t>
              </a:r>
              <a:endParaRPr lang="en-US" dirty="0"/>
            </a:p>
            <a:p>
              <a:pPr marL="0" indent="0" algn="ctr" defTabSz="1865484">
                <a:buNone/>
                <a:defRPr/>
              </a:pPr>
              <a:r>
                <a:rPr lang="en-US" sz="2000" dirty="0">
                  <a:latin typeface="+mj-lt"/>
                  <a:cs typeface="Segoe UI Semilight"/>
                </a:rPr>
                <a:t>Question</a:t>
              </a:r>
              <a:endParaRPr lang="en-US" sz="2000" dirty="0">
                <a:cs typeface="Segoe UI Semilight"/>
              </a:endParaRPr>
            </a:p>
          </p:txBody>
        </p:sp>
        <p:grpSp>
          <p:nvGrpSpPr>
            <p:cNvPr id="34" name="Group 33">
              <a:extLst>
                <a:ext uri="{FF2B5EF4-FFF2-40B4-BE49-F238E27FC236}">
                  <a16:creationId xmlns:a16="http://schemas.microsoft.com/office/drawing/2014/main" id="{025F4F44-4045-59F0-7CB9-1C5F21FE54C8}"/>
                </a:ext>
              </a:extLst>
            </p:cNvPr>
            <p:cNvGrpSpPr/>
            <p:nvPr/>
          </p:nvGrpSpPr>
          <p:grpSpPr>
            <a:xfrm>
              <a:off x="305871" y="2549253"/>
              <a:ext cx="3460847" cy="786273"/>
              <a:chOff x="521530" y="4649664"/>
              <a:chExt cx="5425157" cy="1261580"/>
            </a:xfrm>
          </p:grpSpPr>
          <p:sp>
            <p:nvSpPr>
              <p:cNvPr id="35" name="Speech Bubble: Rectangle with Corners Rounded 7">
                <a:extLst>
                  <a:ext uri="{FF2B5EF4-FFF2-40B4-BE49-F238E27FC236}">
                    <a16:creationId xmlns:a16="http://schemas.microsoft.com/office/drawing/2014/main" id="{4A0822C0-5B43-12D0-5EAA-F87EBA623C9A}"/>
                  </a:ext>
                </a:extLst>
              </p:cNvPr>
              <p:cNvSpPr/>
              <p:nvPr/>
            </p:nvSpPr>
            <p:spPr bwMode="auto">
              <a:xfrm>
                <a:off x="521530" y="4649664"/>
                <a:ext cx="5425157" cy="102685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68E64544-9A86-ADA9-06B1-9AD60E02351F}"/>
                  </a:ext>
                </a:extLst>
              </p:cNvPr>
              <p:cNvSpPr txBox="1">
                <a:spLocks/>
              </p:cNvSpPr>
              <p:nvPr/>
            </p:nvSpPr>
            <p:spPr>
              <a:xfrm>
                <a:off x="672027" y="4884389"/>
                <a:ext cx="5239178" cy="10268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dirty="0">
                    <a:latin typeface="Segoe UI"/>
                    <a:cs typeface="Segoe UI Semilight"/>
                  </a:rPr>
                  <a:t>Do you sell climbing gear?</a:t>
                </a:r>
                <a:endParaRPr lang="en-US" sz="2000" dirty="0">
                  <a:latin typeface="Segoe UI"/>
                  <a:cs typeface="Segoe UI"/>
                </a:endParaRPr>
              </a:p>
            </p:txBody>
          </p:sp>
        </p:grpSp>
      </p:grpSp>
    </p:spTree>
    <p:extLst>
      <p:ext uri="{BB962C8B-B14F-4D97-AF65-F5344CB8AC3E}">
        <p14:creationId xmlns:p14="http://schemas.microsoft.com/office/powerpoint/2010/main" val="204443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13B5-7F2E-0D0D-FF96-24FC7E380834}"/>
              </a:ext>
            </a:extLst>
          </p:cNvPr>
          <p:cNvSpPr>
            <a:spLocks noGrp="1"/>
          </p:cNvSpPr>
          <p:nvPr>
            <p:ph type="title"/>
          </p:nvPr>
        </p:nvSpPr>
        <p:spPr/>
        <p:txBody>
          <a:bodyPr/>
          <a:lstStyle/>
          <a:p>
            <a:r>
              <a:rPr lang="en-US"/>
              <a:t>RAG search step: Go hybrid!</a:t>
            </a:r>
          </a:p>
        </p:txBody>
      </p:sp>
      <p:sp>
        <p:nvSpPr>
          <p:cNvPr id="3" name="Text Placeholder 2">
            <a:extLst>
              <a:ext uri="{FF2B5EF4-FFF2-40B4-BE49-F238E27FC236}">
                <a16:creationId xmlns:a16="http://schemas.microsoft.com/office/drawing/2014/main" id="{41534D5F-A1CE-5D45-A210-4DAAD2B18F29}"/>
              </a:ext>
            </a:extLst>
          </p:cNvPr>
          <p:cNvSpPr>
            <a:spLocks noGrp="1"/>
          </p:cNvSpPr>
          <p:nvPr>
            <p:ph type="body" sz="quarter" idx="10"/>
          </p:nvPr>
        </p:nvSpPr>
        <p:spPr>
          <a:xfrm>
            <a:off x="586390" y="1434370"/>
            <a:ext cx="6556872" cy="4308872"/>
          </a:xfrm>
        </p:spPr>
        <p:txBody>
          <a:bodyPr/>
          <a:lstStyle/>
          <a:p>
            <a:r>
              <a:rPr lang="en-US" sz="2800" b="1" dirty="0"/>
              <a:t>Vector search </a:t>
            </a:r>
            <a:r>
              <a:rPr lang="en-US" sz="2800" dirty="0"/>
              <a:t>is best for finding semantically related matches</a:t>
            </a:r>
          </a:p>
          <a:p>
            <a:endParaRPr lang="en-US" sz="2800" dirty="0"/>
          </a:p>
          <a:p>
            <a:r>
              <a:rPr lang="en-US" sz="2800" b="1" dirty="0"/>
              <a:t>Keyword search </a:t>
            </a:r>
            <a:r>
              <a:rPr lang="en-US" sz="2800" dirty="0"/>
              <a:t>is best for exact matches (proper nouns, numbers, </a:t>
            </a:r>
            <a:r>
              <a:rPr lang="en-US" sz="2800" dirty="0" err="1"/>
              <a:t>etc</a:t>
            </a:r>
            <a:r>
              <a:rPr lang="en-US" sz="2800" dirty="0"/>
              <a:t>)</a:t>
            </a:r>
          </a:p>
          <a:p>
            <a:endParaRPr lang="en-US" sz="2800" dirty="0"/>
          </a:p>
          <a:p>
            <a:r>
              <a:rPr lang="en-US" sz="2800" b="1" dirty="0"/>
              <a:t>Hybrid search </a:t>
            </a:r>
            <a:r>
              <a:rPr lang="en-US" sz="2800" dirty="0"/>
              <a:t>combines vector search and keyword search, optimally using Reciprocal-Rank-Fusion for merging results and a ML model to re-rank results after</a:t>
            </a:r>
          </a:p>
          <a:p>
            <a:endParaRPr lang="en-US"/>
          </a:p>
        </p:txBody>
      </p:sp>
      <p:grpSp>
        <p:nvGrpSpPr>
          <p:cNvPr id="4" name="Group 3">
            <a:extLst>
              <a:ext uri="{FF2B5EF4-FFF2-40B4-BE49-F238E27FC236}">
                <a16:creationId xmlns:a16="http://schemas.microsoft.com/office/drawing/2014/main" id="{F33478C7-6BD9-EFB3-E49C-F01A3DF9AD0D}"/>
              </a:ext>
            </a:extLst>
          </p:cNvPr>
          <p:cNvGrpSpPr/>
          <p:nvPr/>
        </p:nvGrpSpPr>
        <p:grpSpPr>
          <a:xfrm>
            <a:off x="6970913" y="1632739"/>
            <a:ext cx="4634697" cy="2389142"/>
            <a:chOff x="6443681" y="2325428"/>
            <a:chExt cx="4634697" cy="2389142"/>
          </a:xfrm>
        </p:grpSpPr>
        <p:grpSp>
          <p:nvGrpSpPr>
            <p:cNvPr id="5" name="Group 4">
              <a:extLst>
                <a:ext uri="{FF2B5EF4-FFF2-40B4-BE49-F238E27FC236}">
                  <a16:creationId xmlns:a16="http://schemas.microsoft.com/office/drawing/2014/main" id="{C9B97164-778B-5253-2B3C-8D103F8C9E96}"/>
                </a:ext>
              </a:extLst>
            </p:cNvPr>
            <p:cNvGrpSpPr/>
            <p:nvPr/>
          </p:nvGrpSpPr>
          <p:grpSpPr>
            <a:xfrm>
              <a:off x="6443681" y="2325428"/>
              <a:ext cx="4634697" cy="2389142"/>
              <a:chOff x="1549191" y="4116845"/>
              <a:chExt cx="2864840" cy="1986995"/>
            </a:xfrm>
          </p:grpSpPr>
          <p:sp>
            <p:nvSpPr>
              <p:cNvPr id="8" name="Flowchart: Magnetic Disk 4">
                <a:extLst>
                  <a:ext uri="{FF2B5EF4-FFF2-40B4-BE49-F238E27FC236}">
                    <a16:creationId xmlns:a16="http://schemas.microsoft.com/office/drawing/2014/main" id="{6DB14D6A-2F52-1B3D-D028-E3BDD600DD8E}"/>
                  </a:ext>
                </a:extLst>
              </p:cNvPr>
              <p:cNvSpPr/>
              <p:nvPr/>
            </p:nvSpPr>
            <p:spPr>
              <a:xfrm>
                <a:off x="1549191" y="4116845"/>
                <a:ext cx="1145936" cy="708685"/>
              </a:xfrm>
              <a:prstGeom prst="flowChartMagneticDisk">
                <a:avLst/>
              </a:prstGeom>
              <a:solidFill>
                <a:srgbClr val="2454C3"/>
              </a:solidFill>
              <a:ln w="254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a:t>
                </a:r>
              </a:p>
            </p:txBody>
          </p:sp>
          <p:sp>
            <p:nvSpPr>
              <p:cNvPr id="9" name="Flowchart: Magnetic Disk 5">
                <a:extLst>
                  <a:ext uri="{FF2B5EF4-FFF2-40B4-BE49-F238E27FC236}">
                    <a16:creationId xmlns:a16="http://schemas.microsoft.com/office/drawing/2014/main" id="{50798CD4-DDCD-5563-4511-F040FCD8625E}"/>
                  </a:ext>
                </a:extLst>
              </p:cNvPr>
              <p:cNvSpPr/>
              <p:nvPr/>
            </p:nvSpPr>
            <p:spPr>
              <a:xfrm>
                <a:off x="3268095" y="4116845"/>
                <a:ext cx="1145936" cy="708685"/>
              </a:xfrm>
              <a:prstGeom prst="flowChartMagneticDisk">
                <a:avLst/>
              </a:prstGeom>
              <a:solidFill>
                <a:srgbClr val="2454C3"/>
              </a:solidFill>
              <a:ln w="254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Keywords</a:t>
                </a:r>
              </a:p>
            </p:txBody>
          </p:sp>
          <p:sp>
            <p:nvSpPr>
              <p:cNvPr id="10" name="Rectangle: Rounded Corners 7">
                <a:extLst>
                  <a:ext uri="{FF2B5EF4-FFF2-40B4-BE49-F238E27FC236}">
                    <a16:creationId xmlns:a16="http://schemas.microsoft.com/office/drawing/2014/main" id="{E192B135-9BEF-2E8B-D8C4-90CC560E3942}"/>
                  </a:ext>
                </a:extLst>
              </p:cNvPr>
              <p:cNvSpPr/>
              <p:nvPr/>
            </p:nvSpPr>
            <p:spPr>
              <a:xfrm>
                <a:off x="2352441" y="5395155"/>
                <a:ext cx="1393707" cy="708685"/>
              </a:xfrm>
              <a:prstGeom prst="roundRect">
                <a:avLst/>
              </a:prstGeom>
              <a:solidFill>
                <a:srgbClr val="2454C3"/>
              </a:solidFill>
              <a:ln w="25400">
                <a:solidFill>
                  <a:schemeClr val="tx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Fusion</a:t>
                </a:r>
                <a:br>
                  <a:rPr lang="en-US" dirty="0"/>
                </a:br>
                <a:r>
                  <a:rPr lang="en-US" sz="1400" dirty="0"/>
                  <a:t>(RRF)</a:t>
                </a:r>
                <a:endParaRPr lang="en-US" dirty="0"/>
              </a:p>
            </p:txBody>
          </p:sp>
        </p:grpSp>
        <p:cxnSp>
          <p:nvCxnSpPr>
            <p:cNvPr id="6" name="Connector: Elbow 22">
              <a:extLst>
                <a:ext uri="{FF2B5EF4-FFF2-40B4-BE49-F238E27FC236}">
                  <a16:creationId xmlns:a16="http://schemas.microsoft.com/office/drawing/2014/main" id="{04D6ACEF-1B07-E03D-0A5C-FC5AC410EC50}"/>
                </a:ext>
              </a:extLst>
            </p:cNvPr>
            <p:cNvCxnSpPr>
              <a:cxnSpLocks/>
              <a:stCxn id="8" idx="3"/>
            </p:cNvCxnSpPr>
            <p:nvPr/>
          </p:nvCxnSpPr>
          <p:spPr>
            <a:xfrm rot="16200000" flipH="1">
              <a:off x="7949346" y="2598820"/>
              <a:ext cx="342454" cy="1499904"/>
            </a:xfrm>
            <a:prstGeom prst="bentConnector2">
              <a:avLst/>
            </a:prstGeom>
            <a:ln w="25400" cap="rnd">
              <a:solidFill>
                <a:schemeClr val="tx1"/>
              </a:solidFill>
              <a:headEnd type="none" w="sm" len="sm"/>
              <a:tailEnd type="none" w="lg" len="sm"/>
            </a:ln>
          </p:spPr>
          <p:style>
            <a:lnRef idx="1">
              <a:schemeClr val="accent1"/>
            </a:lnRef>
            <a:fillRef idx="0">
              <a:schemeClr val="accent1"/>
            </a:fillRef>
            <a:effectRef idx="0">
              <a:schemeClr val="accent1"/>
            </a:effectRef>
            <a:fontRef idx="minor">
              <a:schemeClr val="tx1"/>
            </a:fontRef>
          </p:style>
        </p:cxnSp>
        <p:cxnSp>
          <p:nvCxnSpPr>
            <p:cNvPr id="7" name="Connector: Elbow 23">
              <a:extLst>
                <a:ext uri="{FF2B5EF4-FFF2-40B4-BE49-F238E27FC236}">
                  <a16:creationId xmlns:a16="http://schemas.microsoft.com/office/drawing/2014/main" id="{2BD95411-CDFF-9ACC-5F63-B9033857D686}"/>
                </a:ext>
              </a:extLst>
            </p:cNvPr>
            <p:cNvCxnSpPr>
              <a:cxnSpLocks/>
              <a:stCxn id="9" idx="3"/>
              <a:endCxn id="10" idx="0"/>
            </p:cNvCxnSpPr>
            <p:nvPr/>
          </p:nvCxnSpPr>
          <p:spPr>
            <a:xfrm rot="5400000">
              <a:off x="9168528" y="2879544"/>
              <a:ext cx="684911" cy="1280912"/>
            </a:xfrm>
            <a:prstGeom prst="bentConnector3">
              <a:avLst>
                <a:gd name="adj1" fmla="val 50000"/>
              </a:avLst>
            </a:prstGeom>
            <a:ln w="25400" cap="rnd">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C6A456A6-281B-9322-DA97-89F03F9AE495}"/>
              </a:ext>
            </a:extLst>
          </p:cNvPr>
          <p:cNvSpPr txBox="1"/>
          <p:nvPr/>
        </p:nvSpPr>
        <p:spPr>
          <a:xfrm>
            <a:off x="6969253" y="1229150"/>
            <a:ext cx="1949807" cy="307777"/>
          </a:xfrm>
          <a:prstGeom prst="rect">
            <a:avLst/>
          </a:prstGeom>
          <a:noFill/>
        </p:spPr>
        <p:txBody>
          <a:bodyPr wrap="square" lIns="0" tIns="0" rIns="0" bIns="0" rtlCol="0">
            <a:spAutoFit/>
          </a:bodyPr>
          <a:lstStyle/>
          <a:p>
            <a:pPr algn="ctr"/>
            <a:r>
              <a:rPr lang="en-US" sz="2000" dirty="0" err="1"/>
              <a:t>pgvector</a:t>
            </a:r>
          </a:p>
        </p:txBody>
      </p:sp>
      <p:sp>
        <p:nvSpPr>
          <p:cNvPr id="14" name="TextBox 13">
            <a:extLst>
              <a:ext uri="{FF2B5EF4-FFF2-40B4-BE49-F238E27FC236}">
                <a16:creationId xmlns:a16="http://schemas.microsoft.com/office/drawing/2014/main" id="{3AEBB8F8-4D54-50F2-BA78-77E86DF1684F}"/>
              </a:ext>
            </a:extLst>
          </p:cNvPr>
          <p:cNvSpPr txBox="1"/>
          <p:nvPr/>
        </p:nvSpPr>
        <p:spPr>
          <a:xfrm>
            <a:off x="9703766" y="1229150"/>
            <a:ext cx="1949807" cy="307777"/>
          </a:xfrm>
          <a:prstGeom prst="rect">
            <a:avLst/>
          </a:prstGeom>
          <a:noFill/>
        </p:spPr>
        <p:txBody>
          <a:bodyPr wrap="square" lIns="0" tIns="0" rIns="0" bIns="0" rtlCol="0">
            <a:spAutoFit/>
          </a:bodyPr>
          <a:lstStyle/>
          <a:p>
            <a:pPr algn="ctr"/>
            <a:r>
              <a:rPr lang="en-US" sz="2000" dirty="0" err="1"/>
              <a:t>tsquery</a:t>
            </a:r>
          </a:p>
        </p:txBody>
      </p:sp>
    </p:spTree>
    <p:extLst>
      <p:ext uri="{BB962C8B-B14F-4D97-AF65-F5344CB8AC3E}">
        <p14:creationId xmlns:p14="http://schemas.microsoft.com/office/powerpoint/2010/main" val="5319152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50F4-A750-D4C8-3508-29C9F4FA9D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25FA4C-3E76-B262-0E9B-D94B5A83BF48}"/>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Simple RAG </a:t>
            </a:r>
            <a:r>
              <a:rPr lang="en-US" i="1" dirty="0">
                <a:effectLst>
                  <a:glow rad="63500">
                    <a:schemeClr val="bg1">
                      <a:alpha val="40000"/>
                    </a:schemeClr>
                  </a:glow>
                </a:effectLst>
                <a:latin typeface="Segoe UI Semibold" panose="020B0702040204020203" pitchFamily="34" charset="0"/>
                <a:cs typeface="Segoe UI Semibold" panose="020B0702040204020203" pitchFamily="34" charset="0"/>
              </a:rPr>
              <a:t>with hybrid search</a:t>
            </a:r>
            <a:endParaRPr lang="en-US" i="1" dirty="0">
              <a:latin typeface="Segoe UI Semibold" panose="020B0702040204020203" pitchFamily="34" charset="0"/>
              <a:cs typeface="Segoe UI Semibold" panose="020B0702040204020203" pitchFamily="34" charset="0"/>
            </a:endParaRPr>
          </a:p>
        </p:txBody>
      </p:sp>
      <p:sp>
        <p:nvSpPr>
          <p:cNvPr id="15" name="Text Placeholder 5">
            <a:extLst>
              <a:ext uri="{FF2B5EF4-FFF2-40B4-BE49-F238E27FC236}">
                <a16:creationId xmlns:a16="http://schemas.microsoft.com/office/drawing/2014/main" id="{F0048399-0B01-81F5-5CC3-E44D57DAB24F}"/>
              </a:ext>
            </a:extLst>
          </p:cNvPr>
          <p:cNvSpPr txBox="1">
            <a:spLocks/>
          </p:cNvSpPr>
          <p:nvPr/>
        </p:nvSpPr>
        <p:spPr>
          <a:xfrm>
            <a:off x="2691285" y="5048176"/>
            <a:ext cx="1538041" cy="8431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Embedding Model</a:t>
            </a:r>
            <a:endParaRPr lang="en-US" sz="5550" dirty="0">
              <a:cs typeface="Arial"/>
            </a:endParaRPr>
          </a:p>
        </p:txBody>
      </p:sp>
      <p:sp>
        <p:nvSpPr>
          <p:cNvPr id="17" name="Arrow: Right 8">
            <a:extLst>
              <a:ext uri="{FF2B5EF4-FFF2-40B4-BE49-F238E27FC236}">
                <a16:creationId xmlns:a16="http://schemas.microsoft.com/office/drawing/2014/main" id="{10075DD5-CC33-1F8B-61D1-6C20D550FC7E}"/>
              </a:ext>
            </a:extLst>
          </p:cNvPr>
          <p:cNvSpPr/>
          <p:nvPr/>
        </p:nvSpPr>
        <p:spPr bwMode="auto">
          <a:xfrm>
            <a:off x="1925830" y="4239317"/>
            <a:ext cx="1056614"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34C8DB3B-9180-FED8-D5C6-1FAEA45AA4DA}"/>
              </a:ext>
            </a:extLst>
          </p:cNvPr>
          <p:cNvSpPr txBox="1">
            <a:spLocks/>
          </p:cNvSpPr>
          <p:nvPr/>
        </p:nvSpPr>
        <p:spPr>
          <a:xfrm>
            <a:off x="7251054" y="5048176"/>
            <a:ext cx="1791866"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Large Language Model</a:t>
            </a:r>
            <a:endParaRPr lang="en-US" sz="2000" dirty="0">
              <a:cs typeface="Arial"/>
            </a:endParaRPr>
          </a:p>
        </p:txBody>
      </p:sp>
      <p:pic>
        <p:nvPicPr>
          <p:cNvPr id="22" name="Graphic 2">
            <a:extLst>
              <a:ext uri="{FF2B5EF4-FFF2-40B4-BE49-F238E27FC236}">
                <a16:creationId xmlns:a16="http://schemas.microsoft.com/office/drawing/2014/main" id="{EE23C6BE-6B82-09C3-FB1F-D13C9A328A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3033" y="3326932"/>
            <a:ext cx="1627908" cy="1721555"/>
          </a:xfrm>
          <a:prstGeom prst="rect">
            <a:avLst/>
          </a:prstGeom>
        </p:spPr>
      </p:pic>
      <p:sp>
        <p:nvSpPr>
          <p:cNvPr id="23" name="Arrow: Right 10">
            <a:extLst>
              <a:ext uri="{FF2B5EF4-FFF2-40B4-BE49-F238E27FC236}">
                <a16:creationId xmlns:a16="http://schemas.microsoft.com/office/drawing/2014/main" id="{2A7083E7-5D83-8251-54EE-54F19CA1B9C4}"/>
              </a:ext>
            </a:extLst>
          </p:cNvPr>
          <p:cNvSpPr/>
          <p:nvPr/>
        </p:nvSpPr>
        <p:spPr bwMode="auto">
          <a:xfrm>
            <a:off x="6156325" y="4239316"/>
            <a:ext cx="100643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11">
            <a:extLst>
              <a:ext uri="{FF2B5EF4-FFF2-40B4-BE49-F238E27FC236}">
                <a16:creationId xmlns:a16="http://schemas.microsoft.com/office/drawing/2014/main" id="{289C5357-8E8E-FDB9-ED9C-B03CB4BCD6F1}"/>
              </a:ext>
            </a:extLst>
          </p:cNvPr>
          <p:cNvSpPr/>
          <p:nvPr/>
        </p:nvSpPr>
        <p:spPr bwMode="auto">
          <a:xfrm>
            <a:off x="3980060" y="3583387"/>
            <a:ext cx="100643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EA5D068A-212F-CD1C-80AF-75C53047E4E3}"/>
              </a:ext>
            </a:extLst>
          </p:cNvPr>
          <p:cNvGrpSpPr/>
          <p:nvPr/>
        </p:nvGrpSpPr>
        <p:grpSpPr>
          <a:xfrm>
            <a:off x="8415343" y="1728219"/>
            <a:ext cx="3480724" cy="1290070"/>
            <a:chOff x="18815883" y="2962848"/>
            <a:chExt cx="5090699" cy="2466784"/>
          </a:xfrm>
        </p:grpSpPr>
        <p:sp>
          <p:nvSpPr>
            <p:cNvPr id="29" name="Speech Bubble: Rectangle with Corners Rounded 18">
              <a:extLst>
                <a:ext uri="{FF2B5EF4-FFF2-40B4-BE49-F238E27FC236}">
                  <a16:creationId xmlns:a16="http://schemas.microsoft.com/office/drawing/2014/main" id="{E06447FC-3629-7E91-20E5-CC34F7479077}"/>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TextBox 12">
              <a:extLst>
                <a:ext uri="{FF2B5EF4-FFF2-40B4-BE49-F238E27FC236}">
                  <a16:creationId xmlns:a16="http://schemas.microsoft.com/office/drawing/2014/main" id="{EC7A6858-E595-100E-AAB6-A760DDD98C8C}"/>
                </a:ext>
              </a:extLst>
            </p:cNvPr>
            <p:cNvSpPr txBox="1"/>
            <p:nvPr/>
          </p:nvSpPr>
          <p:spPr>
            <a:xfrm>
              <a:off x="18985365" y="3395992"/>
              <a:ext cx="4751733" cy="194208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dirty="0">
                  <a:latin typeface="Segoe UI"/>
                  <a:ea typeface="Menlo"/>
                  <a:cs typeface="Menlo"/>
                </a:rPr>
                <a:t>Consider these products:</a:t>
              </a:r>
            </a:p>
            <a:p>
              <a:r>
                <a:rPr lang="en-US" sz="1800" dirty="0">
                  <a:latin typeface="Segoe UI"/>
                  <a:ea typeface="Menlo"/>
                  <a:cs typeface="Menlo"/>
                </a:rPr>
                <a:t>Summit Climbing Harness</a:t>
              </a:r>
              <a:r>
                <a:rPr lang="en-US" sz="1800" baseline="30000" dirty="0">
                  <a:latin typeface="Segoe UI"/>
                  <a:ea typeface="Menlo"/>
                  <a:cs typeface="Menlo"/>
                </a:rPr>
                <a:t>1</a:t>
              </a:r>
            </a:p>
            <a:p>
              <a:r>
                <a:rPr lang="en-US" sz="1800" dirty="0">
                  <a:latin typeface="Segoe UI"/>
                  <a:ea typeface="Menlo"/>
                  <a:cs typeface="Menlo"/>
                </a:rPr>
                <a:t>Apex Climbing Harness</a:t>
              </a:r>
              <a:r>
                <a:rPr lang="en-US" sz="1800" baseline="30000" dirty="0">
                  <a:latin typeface="Segoe UI"/>
                  <a:ea typeface="Menlo"/>
                  <a:cs typeface="Menlo"/>
                </a:rPr>
                <a:t>2</a:t>
              </a:r>
            </a:p>
            <a:p>
              <a:endParaRPr lang="en-US" sz="1800" baseline="30000" dirty="0">
                <a:solidFill>
                  <a:schemeClr val="bg1"/>
                </a:solidFill>
                <a:latin typeface="Segoe UI"/>
                <a:ea typeface="Menlo"/>
                <a:cs typeface="Menlo"/>
              </a:endParaRPr>
            </a:p>
          </p:txBody>
        </p:sp>
      </p:grpSp>
      <p:pic>
        <p:nvPicPr>
          <p:cNvPr id="27" name="Graphic 14">
            <a:extLst>
              <a:ext uri="{FF2B5EF4-FFF2-40B4-BE49-F238E27FC236}">
                <a16:creationId xmlns:a16="http://schemas.microsoft.com/office/drawing/2014/main" id="{565B6309-963A-885C-E70A-2D079BEDBB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0686" y="3143619"/>
            <a:ext cx="1537460" cy="1617942"/>
          </a:xfrm>
          <a:prstGeom prst="rect">
            <a:avLst/>
          </a:prstGeom>
        </p:spPr>
      </p:pic>
      <p:sp>
        <p:nvSpPr>
          <p:cNvPr id="28" name="Arrow: Right 17">
            <a:extLst>
              <a:ext uri="{FF2B5EF4-FFF2-40B4-BE49-F238E27FC236}">
                <a16:creationId xmlns:a16="http://schemas.microsoft.com/office/drawing/2014/main" id="{C4188F11-2995-7E80-1A40-41EE2C3606CD}"/>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034B5-60BA-4B1E-BED3-D32ED7904878}"/>
              </a:ext>
            </a:extLst>
          </p:cNvPr>
          <p:cNvGrpSpPr/>
          <p:nvPr/>
        </p:nvGrpSpPr>
        <p:grpSpPr>
          <a:xfrm>
            <a:off x="78760" y="2502038"/>
            <a:ext cx="3697897" cy="3483025"/>
            <a:chOff x="68821" y="2599494"/>
            <a:chExt cx="3697897" cy="3483025"/>
          </a:xfrm>
        </p:grpSpPr>
        <p:pic>
          <p:nvPicPr>
            <p:cNvPr id="32" name="Graphic 13">
              <a:extLst>
                <a:ext uri="{FF2B5EF4-FFF2-40B4-BE49-F238E27FC236}">
                  <a16:creationId xmlns:a16="http://schemas.microsoft.com/office/drawing/2014/main" id="{E4EEC0C7-C0D8-6B6C-784B-F74BC4C662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1465" y="3433875"/>
              <a:ext cx="1477321" cy="1530271"/>
            </a:xfrm>
            <a:prstGeom prst="rect">
              <a:avLst/>
            </a:prstGeom>
          </p:spPr>
        </p:pic>
        <p:sp>
          <p:nvSpPr>
            <p:cNvPr id="33" name="Text Placeholder 5">
              <a:extLst>
                <a:ext uri="{FF2B5EF4-FFF2-40B4-BE49-F238E27FC236}">
                  <a16:creationId xmlns:a16="http://schemas.microsoft.com/office/drawing/2014/main" id="{18A95685-F326-A1FA-F599-592DB3759C71}"/>
                </a:ext>
              </a:extLst>
            </p:cNvPr>
            <p:cNvSpPr txBox="1">
              <a:spLocks/>
            </p:cNvSpPr>
            <p:nvPr/>
          </p:nvSpPr>
          <p:spPr>
            <a:xfrm>
              <a:off x="68821" y="5072208"/>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User</a:t>
              </a:r>
              <a:endParaRPr lang="en-US" dirty="0"/>
            </a:p>
            <a:p>
              <a:pPr marL="0" indent="0" algn="ctr" defTabSz="1865484">
                <a:buNone/>
                <a:defRPr/>
              </a:pPr>
              <a:r>
                <a:rPr lang="en-US" sz="2000" dirty="0">
                  <a:latin typeface="+mj-lt"/>
                  <a:cs typeface="Segoe UI Semilight"/>
                </a:rPr>
                <a:t>Question</a:t>
              </a:r>
              <a:endParaRPr lang="en-US" sz="2000" dirty="0">
                <a:cs typeface="Segoe UI Semilight"/>
              </a:endParaRPr>
            </a:p>
          </p:txBody>
        </p:sp>
        <p:grpSp>
          <p:nvGrpSpPr>
            <p:cNvPr id="34" name="Group 33">
              <a:extLst>
                <a:ext uri="{FF2B5EF4-FFF2-40B4-BE49-F238E27FC236}">
                  <a16:creationId xmlns:a16="http://schemas.microsoft.com/office/drawing/2014/main" id="{025F4F44-4045-59F0-7CB9-1C5F21FE54C8}"/>
                </a:ext>
              </a:extLst>
            </p:cNvPr>
            <p:cNvGrpSpPr/>
            <p:nvPr/>
          </p:nvGrpSpPr>
          <p:grpSpPr>
            <a:xfrm>
              <a:off x="305871" y="2599494"/>
              <a:ext cx="3460847" cy="736032"/>
              <a:chOff x="521530" y="4730274"/>
              <a:chExt cx="5425157" cy="1180968"/>
            </a:xfrm>
          </p:grpSpPr>
          <p:sp>
            <p:nvSpPr>
              <p:cNvPr id="35" name="Speech Bubble: Rectangle with Corners Rounded 7">
                <a:extLst>
                  <a:ext uri="{FF2B5EF4-FFF2-40B4-BE49-F238E27FC236}">
                    <a16:creationId xmlns:a16="http://schemas.microsoft.com/office/drawing/2014/main" id="{4A0822C0-5B43-12D0-5EAA-F87EBA623C9A}"/>
                  </a:ext>
                </a:extLst>
              </p:cNvPr>
              <p:cNvSpPr/>
              <p:nvPr/>
            </p:nvSpPr>
            <p:spPr bwMode="auto">
              <a:xfrm>
                <a:off x="521530" y="4730274"/>
                <a:ext cx="5425157" cy="946243"/>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68E64544-9A86-ADA9-06B1-9AD60E02351F}"/>
                  </a:ext>
                </a:extLst>
              </p:cNvPr>
              <p:cNvSpPr txBox="1">
                <a:spLocks/>
              </p:cNvSpPr>
              <p:nvPr/>
            </p:nvSpPr>
            <p:spPr>
              <a:xfrm>
                <a:off x="672027" y="4917432"/>
                <a:ext cx="5239178" cy="993810"/>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dirty="0">
                    <a:latin typeface="Segoe UI"/>
                    <a:cs typeface="Segoe UI Semilight"/>
                  </a:rPr>
                  <a:t>Do you sell climbing gear?</a:t>
                </a:r>
                <a:endParaRPr lang="en-US" sz="2000" dirty="0">
                  <a:latin typeface="Segoe UI"/>
                  <a:cs typeface="Segoe UI"/>
                </a:endParaRPr>
              </a:p>
            </p:txBody>
          </p:sp>
        </p:grpSp>
      </p:grpSp>
      <p:pic>
        <p:nvPicPr>
          <p:cNvPr id="4" name="Graphic 2">
            <a:extLst>
              <a:ext uri="{FF2B5EF4-FFF2-40B4-BE49-F238E27FC236}">
                <a16:creationId xmlns:a16="http://schemas.microsoft.com/office/drawing/2014/main" id="{AE211F8C-F760-6DBA-9A26-BD3CAEDA77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6438" y="4038504"/>
            <a:ext cx="783135" cy="828186"/>
          </a:xfrm>
          <a:prstGeom prst="rect">
            <a:avLst/>
          </a:prstGeom>
        </p:spPr>
      </p:pic>
      <p:sp>
        <p:nvSpPr>
          <p:cNvPr id="5" name="Arrow: Right 8">
            <a:extLst>
              <a:ext uri="{FF2B5EF4-FFF2-40B4-BE49-F238E27FC236}">
                <a16:creationId xmlns:a16="http://schemas.microsoft.com/office/drawing/2014/main" id="{83616257-8A84-A7F3-B6B7-C1857324F0D8}"/>
              </a:ext>
            </a:extLst>
          </p:cNvPr>
          <p:cNvSpPr/>
          <p:nvPr/>
        </p:nvSpPr>
        <p:spPr bwMode="auto">
          <a:xfrm>
            <a:off x="4037036" y="4256253"/>
            <a:ext cx="938681"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1560D151-45DB-7087-69BB-9D0A8007ED81}"/>
              </a:ext>
            </a:extLst>
          </p:cNvPr>
          <p:cNvSpPr txBox="1"/>
          <p:nvPr/>
        </p:nvSpPr>
        <p:spPr>
          <a:xfrm>
            <a:off x="4034697" y="4532618"/>
            <a:ext cx="1022252" cy="584775"/>
          </a:xfrm>
          <a:prstGeom prst="rect">
            <a:avLst/>
          </a:prstGeom>
          <a:noFill/>
        </p:spPr>
        <p:txBody>
          <a:bodyPr wrap="square">
            <a:spAutoFit/>
          </a:bodyPr>
          <a:lstStyle/>
          <a:p>
            <a:r>
              <a:rPr lang="en-US" sz="800" dirty="0"/>
              <a:t>[[0.0014615238, -0.015594152, -0.0072768144, -0.012787478,…]</a:t>
            </a:r>
            <a:endParaRPr lang="en-US" sz="800" dirty="0">
              <a:solidFill>
                <a:schemeClr val="tx1"/>
              </a:solidFill>
              <a:ea typeface="+mn-lt"/>
              <a:cs typeface="+mn-lt"/>
            </a:endParaRPr>
          </a:p>
        </p:txBody>
      </p:sp>
      <p:sp>
        <p:nvSpPr>
          <p:cNvPr id="9" name="TextBox 8">
            <a:extLst>
              <a:ext uri="{FF2B5EF4-FFF2-40B4-BE49-F238E27FC236}">
                <a16:creationId xmlns:a16="http://schemas.microsoft.com/office/drawing/2014/main" id="{36CDE675-8457-B5A9-105C-DED333FA8D42}"/>
              </a:ext>
            </a:extLst>
          </p:cNvPr>
          <p:cNvSpPr txBox="1"/>
          <p:nvPr/>
        </p:nvSpPr>
        <p:spPr>
          <a:xfrm>
            <a:off x="3896803" y="3879456"/>
            <a:ext cx="1368670" cy="215444"/>
          </a:xfrm>
          <a:prstGeom prst="rect">
            <a:avLst/>
          </a:prstGeom>
          <a:noFill/>
        </p:spPr>
        <p:txBody>
          <a:bodyPr wrap="square">
            <a:spAutoFit/>
          </a:bodyPr>
          <a:lstStyle/>
          <a:p>
            <a:r>
              <a:rPr lang="en-US" sz="800" dirty="0"/>
              <a:t>“Do you sell…”</a:t>
            </a:r>
            <a:endParaRPr lang="en-US" sz="800" dirty="0">
              <a:solidFill>
                <a:schemeClr val="tx1"/>
              </a:solidFill>
              <a:ea typeface="+mn-lt"/>
              <a:cs typeface="+mn-lt"/>
            </a:endParaRPr>
          </a:p>
        </p:txBody>
      </p:sp>
      <p:sp>
        <p:nvSpPr>
          <p:cNvPr id="10" name="TextBox 9">
            <a:extLst>
              <a:ext uri="{FF2B5EF4-FFF2-40B4-BE49-F238E27FC236}">
                <a16:creationId xmlns:a16="http://schemas.microsoft.com/office/drawing/2014/main" id="{93B6AFE3-222D-A48A-F2A1-EA54C2759F13}"/>
              </a:ext>
            </a:extLst>
          </p:cNvPr>
          <p:cNvSpPr txBox="1"/>
          <p:nvPr/>
        </p:nvSpPr>
        <p:spPr>
          <a:xfrm>
            <a:off x="6133019" y="3621824"/>
            <a:ext cx="1128878" cy="215443"/>
          </a:xfrm>
          <a:prstGeom prst="rect">
            <a:avLst/>
          </a:prstGeom>
          <a:noFill/>
        </p:spPr>
        <p:txBody>
          <a:bodyPr wrap="square">
            <a:spAutoFit/>
          </a:bodyPr>
          <a:lstStyle/>
          <a:p>
            <a:r>
              <a:rPr lang="en-US" sz="800" dirty="0"/>
              <a:t>“Do you sell…”</a:t>
            </a:r>
            <a:endParaRPr lang="en-US" sz="800" dirty="0">
              <a:solidFill>
                <a:schemeClr val="tx1"/>
              </a:solidFill>
              <a:ea typeface="+mn-lt"/>
              <a:cs typeface="+mn-lt"/>
            </a:endParaRPr>
          </a:p>
        </p:txBody>
      </p:sp>
      <p:sp>
        <p:nvSpPr>
          <p:cNvPr id="11" name="TextBox 7">
            <a:extLst>
              <a:ext uri="{FF2B5EF4-FFF2-40B4-BE49-F238E27FC236}">
                <a16:creationId xmlns:a16="http://schemas.microsoft.com/office/drawing/2014/main" id="{48BC1D71-C91E-E6C9-02B7-B5720B68EE22}"/>
              </a:ext>
            </a:extLst>
          </p:cNvPr>
          <p:cNvSpPr txBox="1"/>
          <p:nvPr/>
        </p:nvSpPr>
        <p:spPr>
          <a:xfrm>
            <a:off x="6179831" y="4581420"/>
            <a:ext cx="1128878" cy="172354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800" dirty="0">
                <a:solidFill>
                  <a:schemeClr val="tx1"/>
                </a:solidFill>
                <a:ea typeface="+mn-lt"/>
                <a:cs typeface="+mn-lt"/>
              </a:rPr>
              <a:t>[12]: </a:t>
            </a:r>
          </a:p>
          <a:p>
            <a:r>
              <a:rPr lang="en-US" sz="800" dirty="0">
                <a:solidFill>
                  <a:schemeClr val="tx1"/>
                </a:solidFill>
                <a:ea typeface="+mn-lt"/>
                <a:cs typeface="+mn-lt"/>
              </a:rPr>
              <a:t>Name: Summit Climbing Harness Description: Conquer the highest peaks with the Raptor Elite Summit Climbing Harness. This durable and lightweight harness, available in bold red, provides maximum comfort and safety while scaling tricky routes. Price:109.99</a:t>
            </a:r>
          </a:p>
          <a:p>
            <a:r>
              <a:rPr lang="en-US" sz="800" dirty="0">
                <a:solidFill>
                  <a:schemeClr val="tx1"/>
                </a:solidFill>
                <a:ea typeface="+mn-lt"/>
                <a:cs typeface="+mn-lt"/>
              </a:rPr>
              <a:t>…</a:t>
            </a:r>
          </a:p>
        </p:txBody>
      </p:sp>
      <p:pic>
        <p:nvPicPr>
          <p:cNvPr id="16" name="Graphic 3">
            <a:extLst>
              <a:ext uri="{FF2B5EF4-FFF2-40B4-BE49-F238E27FC236}">
                <a16:creationId xmlns:a16="http://schemas.microsoft.com/office/drawing/2014/main" id="{D1CCA447-19A1-3A08-08F5-0AC713A734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80619" y="3609366"/>
            <a:ext cx="1223583" cy="1269449"/>
          </a:xfrm>
          <a:prstGeom prst="rect">
            <a:avLst/>
          </a:prstGeom>
        </p:spPr>
      </p:pic>
      <p:sp>
        <p:nvSpPr>
          <p:cNvPr id="13" name="TextBox 12">
            <a:extLst>
              <a:ext uri="{FF2B5EF4-FFF2-40B4-BE49-F238E27FC236}">
                <a16:creationId xmlns:a16="http://schemas.microsoft.com/office/drawing/2014/main" id="{2E266930-308C-CB4C-43EB-CA3813934CA0}"/>
              </a:ext>
            </a:extLst>
          </p:cNvPr>
          <p:cNvSpPr txBox="1"/>
          <p:nvPr/>
        </p:nvSpPr>
        <p:spPr>
          <a:xfrm>
            <a:off x="1873636" y="4524886"/>
            <a:ext cx="1105071" cy="222688"/>
          </a:xfrm>
          <a:prstGeom prst="rect">
            <a:avLst/>
          </a:prstGeom>
          <a:noFill/>
        </p:spPr>
        <p:txBody>
          <a:bodyPr wrap="square">
            <a:spAutoFit/>
          </a:bodyPr>
          <a:lstStyle/>
          <a:p>
            <a:r>
              <a:rPr lang="en-US" sz="800" dirty="0"/>
              <a:t>“Do you sell…”</a:t>
            </a:r>
            <a:endParaRPr lang="en-US" sz="800" dirty="0">
              <a:solidFill>
                <a:schemeClr val="tx1"/>
              </a:solidFill>
              <a:ea typeface="+mn-lt"/>
              <a:cs typeface="+mn-lt"/>
            </a:endParaRPr>
          </a:p>
        </p:txBody>
      </p:sp>
      <p:sp>
        <p:nvSpPr>
          <p:cNvPr id="14" name="Arrow: Right 10">
            <a:extLst>
              <a:ext uri="{FF2B5EF4-FFF2-40B4-BE49-F238E27FC236}">
                <a16:creationId xmlns:a16="http://schemas.microsoft.com/office/drawing/2014/main" id="{B6DFB522-424F-D6F9-EF64-E4D74F5DD03E}"/>
              </a:ext>
            </a:extLst>
          </p:cNvPr>
          <p:cNvSpPr/>
          <p:nvPr/>
        </p:nvSpPr>
        <p:spPr bwMode="auto">
          <a:xfrm>
            <a:off x="6156325" y="3328522"/>
            <a:ext cx="1045546"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5">
            <a:extLst>
              <a:ext uri="{FF2B5EF4-FFF2-40B4-BE49-F238E27FC236}">
                <a16:creationId xmlns:a16="http://schemas.microsoft.com/office/drawing/2014/main" id="{7C50B366-4229-8D96-022A-0AC41C4607B6}"/>
              </a:ext>
            </a:extLst>
          </p:cNvPr>
          <p:cNvSpPr txBox="1">
            <a:spLocks/>
          </p:cNvSpPr>
          <p:nvPr/>
        </p:nvSpPr>
        <p:spPr>
          <a:xfrm>
            <a:off x="4737760" y="5048176"/>
            <a:ext cx="1538041" cy="8431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dirty="0">
                <a:latin typeface="+mj-lt"/>
                <a:cs typeface="Segoe UI Semilight"/>
              </a:rPr>
              <a:t>Hybrid</a:t>
            </a:r>
          </a:p>
          <a:p>
            <a:pPr marL="0" indent="0" algn="ctr" defTabSz="1865484">
              <a:buNone/>
              <a:defRPr/>
            </a:pPr>
            <a:r>
              <a:rPr lang="en-US" sz="2000" dirty="0">
                <a:latin typeface="+mj-lt"/>
                <a:cs typeface="Segoe UI Semilight"/>
              </a:rPr>
              <a:t>Search</a:t>
            </a:r>
            <a:endParaRPr lang="en-US" sz="5550" dirty="0">
              <a:cs typeface="Arial"/>
            </a:endParaRPr>
          </a:p>
        </p:txBody>
      </p:sp>
    </p:spTree>
    <p:extLst>
      <p:ext uri="{BB962C8B-B14F-4D97-AF65-F5344CB8AC3E}">
        <p14:creationId xmlns:p14="http://schemas.microsoft.com/office/powerpoint/2010/main" val="34929889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0E60A-642D-8AFF-3571-9C9CE12AD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99CECF-089E-9065-32E9-91E0CFFE6B52}"/>
              </a:ext>
            </a:extLst>
          </p:cNvPr>
          <p:cNvSpPr>
            <a:spLocks noGrp="1"/>
          </p:cNvSpPr>
          <p:nvPr>
            <p:ph type="title"/>
          </p:nvPr>
        </p:nvSpPr>
        <p:spPr/>
        <p:txBody>
          <a:bodyPr/>
          <a:lstStyle/>
          <a:p>
            <a:r>
              <a:rPr lang="en-US"/>
              <a:t>Setting up pgvector</a:t>
            </a:r>
          </a:p>
        </p:txBody>
      </p:sp>
      <p:sp>
        <p:nvSpPr>
          <p:cNvPr id="12" name="TextBox 11">
            <a:extLst>
              <a:ext uri="{FF2B5EF4-FFF2-40B4-BE49-F238E27FC236}">
                <a16:creationId xmlns:a16="http://schemas.microsoft.com/office/drawing/2014/main" id="{0365D469-16A6-3DCD-EBF5-81D52F3E870E}"/>
              </a:ext>
            </a:extLst>
          </p:cNvPr>
          <p:cNvSpPr txBox="1"/>
          <p:nvPr/>
        </p:nvSpPr>
        <p:spPr>
          <a:xfrm>
            <a:off x="521677" y="3983448"/>
            <a:ext cx="6811106" cy="461665"/>
          </a:xfrm>
          <a:prstGeom prst="rect">
            <a:avLst/>
          </a:prstGeom>
          <a:solidFill>
            <a:schemeClr val="tx1"/>
          </a:solidFill>
        </p:spPr>
        <p:txBody>
          <a:bodyPr wrap="square">
            <a:spAutoFit/>
          </a:bodyPr>
          <a:lstStyle/>
          <a:p>
            <a:r>
              <a:rPr lang="en-US" sz="2400">
                <a:solidFill>
                  <a:schemeClr val="bg1"/>
                </a:solidFill>
                <a:latin typeface="Consolas" panose="020B0609020204030204" pitchFamily="49" charset="0"/>
                <a:cs typeface="Consolas" panose="020B0609020204030204" pitchFamily="49" charset="0"/>
              </a:rPr>
              <a:t>CREATE EXTENSION IF NOT EXISTS vector;</a:t>
            </a:r>
          </a:p>
        </p:txBody>
      </p:sp>
      <p:sp>
        <p:nvSpPr>
          <p:cNvPr id="14" name="TextBox 13">
            <a:extLst>
              <a:ext uri="{FF2B5EF4-FFF2-40B4-BE49-F238E27FC236}">
                <a16:creationId xmlns:a16="http://schemas.microsoft.com/office/drawing/2014/main" id="{9A21B894-32C4-3C33-5F0E-F85CBE5832C3}"/>
              </a:ext>
            </a:extLst>
          </p:cNvPr>
          <p:cNvSpPr txBox="1"/>
          <p:nvPr/>
        </p:nvSpPr>
        <p:spPr>
          <a:xfrm>
            <a:off x="521677" y="2182055"/>
            <a:ext cx="6811106" cy="461665"/>
          </a:xfrm>
          <a:prstGeom prst="rect">
            <a:avLst/>
          </a:prstGeom>
          <a:noFill/>
        </p:spPr>
        <p:txBody>
          <a:bodyPr wrap="square">
            <a:spAutoFit/>
          </a:bodyPr>
          <a:lstStyle/>
          <a:p>
            <a:pPr algn="l" fontAlgn="base"/>
            <a:r>
              <a:rPr lang="en-US" sz="2400" b="0" i="0" u="none" strike="noStrike">
                <a:effectLst/>
                <a:latin typeface="Work Sans" pitchFamily="2" charset="77"/>
                <a:hlinkClick r:id="rId2">
                  <a:extLst>
                    <a:ext uri="{A12FA001-AC4F-418D-AE19-62706E023703}">
                      <ahyp:hlinkClr xmlns:ahyp="http://schemas.microsoft.com/office/drawing/2018/hyperlinkcolor" val="tx"/>
                    </a:ext>
                  </a:extLst>
                </a:hlinkClick>
              </a:rPr>
              <a:t>github.com/pgvector/pgvector</a:t>
            </a:r>
            <a:endParaRPr lang="en-US" sz="2400" b="0" i="0">
              <a:effectLst/>
              <a:latin typeface="Work Sans" pitchFamily="2" charset="77"/>
            </a:endParaRPr>
          </a:p>
        </p:txBody>
      </p:sp>
      <p:sp>
        <p:nvSpPr>
          <p:cNvPr id="16" name="TextBox 15">
            <a:extLst>
              <a:ext uri="{FF2B5EF4-FFF2-40B4-BE49-F238E27FC236}">
                <a16:creationId xmlns:a16="http://schemas.microsoft.com/office/drawing/2014/main" id="{3E3492B9-4295-2C8F-F016-3B824C100517}"/>
              </a:ext>
            </a:extLst>
          </p:cNvPr>
          <p:cNvSpPr txBox="1"/>
          <p:nvPr/>
        </p:nvSpPr>
        <p:spPr>
          <a:xfrm>
            <a:off x="521677" y="1512031"/>
            <a:ext cx="9036538" cy="523220"/>
          </a:xfrm>
          <a:prstGeom prst="rect">
            <a:avLst/>
          </a:prstGeom>
          <a:noFill/>
        </p:spPr>
        <p:txBody>
          <a:bodyPr wrap="square">
            <a:spAutoFit/>
          </a:bodyPr>
          <a:lstStyle/>
          <a:p>
            <a:r>
              <a:rPr lang="en-US" sz="2800" b="0" i="0">
                <a:effectLst/>
              </a:rPr>
              <a:t>Install the pgvector extension:</a:t>
            </a:r>
            <a:endParaRPr lang="en-US" sz="2800"/>
          </a:p>
        </p:txBody>
      </p:sp>
      <p:sp>
        <p:nvSpPr>
          <p:cNvPr id="17" name="TextBox 16">
            <a:extLst>
              <a:ext uri="{FF2B5EF4-FFF2-40B4-BE49-F238E27FC236}">
                <a16:creationId xmlns:a16="http://schemas.microsoft.com/office/drawing/2014/main" id="{A627577E-F1A3-B495-07A4-730675431EAA}"/>
              </a:ext>
            </a:extLst>
          </p:cNvPr>
          <p:cNvSpPr txBox="1"/>
          <p:nvPr/>
        </p:nvSpPr>
        <p:spPr>
          <a:xfrm>
            <a:off x="521677" y="3228294"/>
            <a:ext cx="9036538" cy="523220"/>
          </a:xfrm>
          <a:prstGeom prst="rect">
            <a:avLst/>
          </a:prstGeom>
          <a:noFill/>
        </p:spPr>
        <p:txBody>
          <a:bodyPr wrap="square">
            <a:spAutoFit/>
          </a:bodyPr>
          <a:lstStyle/>
          <a:p>
            <a:r>
              <a:rPr lang="en-US" sz="2800" b="0" i="0">
                <a:effectLst/>
              </a:rPr>
              <a:t>Enable extension:</a:t>
            </a:r>
            <a:endParaRPr lang="en-US" sz="2800"/>
          </a:p>
        </p:txBody>
      </p:sp>
      <p:sp>
        <p:nvSpPr>
          <p:cNvPr id="7" name="TextBox 6">
            <a:extLst>
              <a:ext uri="{FF2B5EF4-FFF2-40B4-BE49-F238E27FC236}">
                <a16:creationId xmlns:a16="http://schemas.microsoft.com/office/drawing/2014/main" id="{AA932BF2-D30A-F7BE-1E33-E5E2CB8F6BA5}"/>
              </a:ext>
            </a:extLst>
          </p:cNvPr>
          <p:cNvSpPr txBox="1"/>
          <p:nvPr/>
        </p:nvSpPr>
        <p:spPr>
          <a:xfrm>
            <a:off x="521677" y="5274747"/>
            <a:ext cx="8255523" cy="830997"/>
          </a:xfrm>
          <a:prstGeom prst="rect">
            <a:avLst/>
          </a:prstGeom>
          <a:noFill/>
        </p:spPr>
        <p:txBody>
          <a:bodyPr wrap="square">
            <a:spAutoFit/>
          </a:bodyPr>
          <a:lstStyle/>
          <a:p>
            <a:r>
              <a:rPr lang="en-US" sz="2400" b="0" i="0">
                <a:effectLst/>
                <a:latin typeface="Work Sans" pitchFamily="2" charset="77"/>
              </a:rPr>
              <a:t>Tip: Try the extension in the pgvector dev container:  </a:t>
            </a:r>
            <a:r>
              <a:rPr lang="en-US" sz="2400" b="0" i="0" u="none" strike="noStrike">
                <a:effectLst/>
                <a:latin typeface="Work Sans" pitchFamily="2" charset="77"/>
                <a:hlinkClick r:id="rId3">
                  <a:extLst>
                    <a:ext uri="{A12FA001-AC4F-418D-AE19-62706E023703}">
                      <ahyp:hlinkClr xmlns:ahyp="http://schemas.microsoft.com/office/drawing/2018/hyperlinkcolor" val="tx"/>
                    </a:ext>
                  </a:extLst>
                </a:hlinkClick>
              </a:rPr>
              <a:t>github.com/pamelafox/pgvector-playground</a:t>
            </a:r>
            <a:endParaRPr lang="en-US" sz="2400"/>
          </a:p>
        </p:txBody>
      </p:sp>
    </p:spTree>
    <p:extLst>
      <p:ext uri="{BB962C8B-B14F-4D97-AF65-F5344CB8AC3E}">
        <p14:creationId xmlns:p14="http://schemas.microsoft.com/office/powerpoint/2010/main" val="366068972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7698E-E0FA-7733-59AD-15238A0F4E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FC6FA0-ABEC-C22E-E8E5-65C35E84E2CC}"/>
              </a:ext>
            </a:extLst>
          </p:cNvPr>
          <p:cNvSpPr>
            <a:spLocks noGrp="1"/>
          </p:cNvSpPr>
          <p:nvPr>
            <p:ph type="title"/>
          </p:nvPr>
        </p:nvSpPr>
        <p:spPr/>
        <p:txBody>
          <a:bodyPr/>
          <a:lstStyle/>
          <a:p>
            <a:r>
              <a:rPr lang="en-US"/>
              <a:t>Adding a vector column</a:t>
            </a:r>
          </a:p>
        </p:txBody>
      </p:sp>
      <p:sp>
        <p:nvSpPr>
          <p:cNvPr id="3" name="Text Placeholder 2">
            <a:extLst>
              <a:ext uri="{FF2B5EF4-FFF2-40B4-BE49-F238E27FC236}">
                <a16:creationId xmlns:a16="http://schemas.microsoft.com/office/drawing/2014/main" id="{4FA09766-B72B-2EC4-7F72-6A21DD652EB8}"/>
              </a:ext>
            </a:extLst>
          </p:cNvPr>
          <p:cNvSpPr>
            <a:spLocks noGrp="1"/>
          </p:cNvSpPr>
          <p:nvPr>
            <p:ph type="body" sz="quarter" idx="10"/>
          </p:nvPr>
        </p:nvSpPr>
        <p:spPr>
          <a:xfrm>
            <a:off x="588262" y="2801107"/>
            <a:ext cx="10910041" cy="430887"/>
          </a:xfrm>
        </p:spPr>
        <p:txBody>
          <a:bodyPr/>
          <a:lstStyle/>
          <a:p>
            <a:r>
              <a:rPr lang="en-US"/>
              <a:t>Add a vector embedding column:</a:t>
            </a:r>
          </a:p>
        </p:txBody>
      </p:sp>
      <p:sp>
        <p:nvSpPr>
          <p:cNvPr id="18" name="TextBox 17">
            <a:extLst>
              <a:ext uri="{FF2B5EF4-FFF2-40B4-BE49-F238E27FC236}">
                <a16:creationId xmlns:a16="http://schemas.microsoft.com/office/drawing/2014/main" id="{ACBF12A2-B45C-8B92-0CAA-D7B338759418}"/>
              </a:ext>
            </a:extLst>
          </p:cNvPr>
          <p:cNvSpPr txBox="1"/>
          <p:nvPr/>
        </p:nvSpPr>
        <p:spPr>
          <a:xfrm>
            <a:off x="588261" y="3444437"/>
            <a:ext cx="11018519" cy="461665"/>
          </a:xfrm>
          <a:prstGeom prst="rect">
            <a:avLst/>
          </a:prstGeom>
          <a:solidFill>
            <a:schemeClr val="tx1"/>
          </a:solidFill>
        </p:spPr>
        <p:txBody>
          <a:bodyPr wrap="square">
            <a:spAutoFit/>
          </a:bodyPr>
          <a:lstStyle/>
          <a:p>
            <a:r>
              <a:rPr lang="en-US" sz="2400" b="0" i="0">
                <a:solidFill>
                  <a:schemeClr val="bg1"/>
                </a:solidFill>
                <a:effectLst/>
                <a:latin typeface="Consolas" panose="020B0609020204030204" pitchFamily="49" charset="0"/>
                <a:cs typeface="Consolas" panose="020B0609020204030204" pitchFamily="49" charset="0"/>
              </a:rPr>
              <a:t>ALTER TABLE videos ADD COLUMN embedding vector(256)</a:t>
            </a:r>
            <a:endParaRPr lang="en-US" sz="2400">
              <a:solidFill>
                <a:schemeClr val="bg1"/>
              </a:solidFill>
              <a:latin typeface="Consolas" panose="020B0609020204030204" pitchFamily="49" charset="0"/>
              <a:cs typeface="Consolas" panose="020B0609020204030204" pitchFamily="49" charset="0"/>
            </a:endParaRPr>
          </a:p>
        </p:txBody>
      </p:sp>
      <p:sp>
        <p:nvSpPr>
          <p:cNvPr id="19" name="Text Placeholder 2">
            <a:extLst>
              <a:ext uri="{FF2B5EF4-FFF2-40B4-BE49-F238E27FC236}">
                <a16:creationId xmlns:a16="http://schemas.microsoft.com/office/drawing/2014/main" id="{EA8E74E1-6CB9-2951-3919-938B93E2E9FA}"/>
              </a:ext>
            </a:extLst>
          </p:cNvPr>
          <p:cNvSpPr txBox="1">
            <a:spLocks/>
          </p:cNvSpPr>
          <p:nvPr/>
        </p:nvSpPr>
        <p:spPr>
          <a:xfrm>
            <a:off x="588263" y="1586436"/>
            <a:ext cx="580311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Choose a vector embedding model</a:t>
            </a:r>
          </a:p>
        </p:txBody>
      </p:sp>
      <p:sp>
        <p:nvSpPr>
          <p:cNvPr id="22" name="Text Placeholder 2">
            <a:extLst>
              <a:ext uri="{FF2B5EF4-FFF2-40B4-BE49-F238E27FC236}">
                <a16:creationId xmlns:a16="http://schemas.microsoft.com/office/drawing/2014/main" id="{5741D1CE-1353-E626-31A9-83F067F26EDF}"/>
              </a:ext>
            </a:extLst>
          </p:cNvPr>
          <p:cNvSpPr txBox="1">
            <a:spLocks/>
          </p:cNvSpPr>
          <p:nvPr/>
        </p:nvSpPr>
        <p:spPr>
          <a:xfrm>
            <a:off x="655821" y="4560238"/>
            <a:ext cx="1091004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Add an index for more efficient searching:</a:t>
            </a:r>
          </a:p>
        </p:txBody>
      </p:sp>
      <p:sp>
        <p:nvSpPr>
          <p:cNvPr id="23" name="TextBox 22">
            <a:extLst>
              <a:ext uri="{FF2B5EF4-FFF2-40B4-BE49-F238E27FC236}">
                <a16:creationId xmlns:a16="http://schemas.microsoft.com/office/drawing/2014/main" id="{D7AAF838-BA40-673A-A34F-BDAA77398158}"/>
              </a:ext>
            </a:extLst>
          </p:cNvPr>
          <p:cNvSpPr txBox="1"/>
          <p:nvPr/>
        </p:nvSpPr>
        <p:spPr>
          <a:xfrm>
            <a:off x="655820" y="5203568"/>
            <a:ext cx="11018519" cy="461665"/>
          </a:xfrm>
          <a:prstGeom prst="rect">
            <a:avLst/>
          </a:prstGeom>
          <a:solidFill>
            <a:schemeClr val="tx1"/>
          </a:solidFill>
        </p:spPr>
        <p:txBody>
          <a:bodyPr wrap="square">
            <a:spAutoFit/>
          </a:bodyPr>
          <a:lstStyle/>
          <a:p>
            <a:r>
              <a:rPr lang="en-US" sz="2400" b="0" i="0">
                <a:solidFill>
                  <a:schemeClr val="bg1"/>
                </a:solidFill>
                <a:effectLst/>
                <a:latin typeface="Consolas" panose="020B0609020204030204" pitchFamily="49" charset="0"/>
                <a:cs typeface="Consolas" panose="020B0609020204030204" pitchFamily="49" charset="0"/>
              </a:rPr>
              <a:t>CREATE INDEX ON videos USING hnsw (embedding vector_ip_ops)</a:t>
            </a:r>
            <a:endParaRPr lang="en-US" sz="240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7862498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A1AA3-127C-893D-51EC-18FEF2312A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AF898-87C8-CE3B-7F41-4E73BD6B3314}"/>
              </a:ext>
            </a:extLst>
          </p:cNvPr>
          <p:cNvSpPr>
            <a:spLocks noGrp="1"/>
          </p:cNvSpPr>
          <p:nvPr>
            <p:ph type="title"/>
          </p:nvPr>
        </p:nvSpPr>
        <p:spPr/>
        <p:txBody>
          <a:bodyPr/>
          <a:lstStyle/>
          <a:p>
            <a:r>
              <a:rPr lang="en-US"/>
              <a:t>Creating an index for query efficiency</a:t>
            </a:r>
          </a:p>
        </p:txBody>
      </p:sp>
      <p:sp>
        <p:nvSpPr>
          <p:cNvPr id="22" name="Text Placeholder 2">
            <a:extLst>
              <a:ext uri="{FF2B5EF4-FFF2-40B4-BE49-F238E27FC236}">
                <a16:creationId xmlns:a16="http://schemas.microsoft.com/office/drawing/2014/main" id="{C44D8953-75D8-FDF6-C61C-285BBE35AE7A}"/>
              </a:ext>
            </a:extLst>
          </p:cNvPr>
          <p:cNvSpPr txBox="1">
            <a:spLocks/>
          </p:cNvSpPr>
          <p:nvPr/>
        </p:nvSpPr>
        <p:spPr>
          <a:xfrm>
            <a:off x="588265" y="1439966"/>
            <a:ext cx="10910041" cy="43088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Use either HNSW or IVFflat:</a:t>
            </a:r>
          </a:p>
        </p:txBody>
      </p:sp>
      <p:sp>
        <p:nvSpPr>
          <p:cNvPr id="23" name="TextBox 22">
            <a:extLst>
              <a:ext uri="{FF2B5EF4-FFF2-40B4-BE49-F238E27FC236}">
                <a16:creationId xmlns:a16="http://schemas.microsoft.com/office/drawing/2014/main" id="{CFBA48DD-E656-E2E6-2572-906C5A73290A}"/>
              </a:ext>
            </a:extLst>
          </p:cNvPr>
          <p:cNvSpPr txBox="1"/>
          <p:nvPr/>
        </p:nvSpPr>
        <p:spPr>
          <a:xfrm>
            <a:off x="588264" y="2083296"/>
            <a:ext cx="11018519" cy="461665"/>
          </a:xfrm>
          <a:prstGeom prst="rect">
            <a:avLst/>
          </a:prstGeom>
          <a:solidFill>
            <a:schemeClr val="tx1"/>
          </a:solidFill>
        </p:spPr>
        <p:txBody>
          <a:bodyPr wrap="square">
            <a:spAutoFit/>
          </a:bodyPr>
          <a:lstStyle/>
          <a:p>
            <a:r>
              <a:rPr lang="en-US" sz="2400" b="0" i="0">
                <a:solidFill>
                  <a:schemeClr val="bg1"/>
                </a:solidFill>
                <a:effectLst/>
                <a:latin typeface="Consolas" panose="020B0609020204030204" pitchFamily="49" charset="0"/>
                <a:cs typeface="Consolas" panose="020B0609020204030204" pitchFamily="49" charset="0"/>
              </a:rPr>
              <a:t>CREATE INDEX ON videos USING hnsw (embedding vector_ip_ops)</a:t>
            </a:r>
            <a:endParaRPr lang="en-US" sz="2400">
              <a:solidFill>
                <a:schemeClr val="bg1"/>
              </a:solidFill>
              <a:latin typeface="Consolas" panose="020B0609020204030204" pitchFamily="49" charset="0"/>
              <a:cs typeface="Consolas" panose="020B0609020204030204" pitchFamily="49" charset="0"/>
            </a:endParaRPr>
          </a:p>
        </p:txBody>
      </p:sp>
      <p:sp>
        <p:nvSpPr>
          <p:cNvPr id="6" name="Text Placeholder 2">
            <a:extLst>
              <a:ext uri="{FF2B5EF4-FFF2-40B4-BE49-F238E27FC236}">
                <a16:creationId xmlns:a16="http://schemas.microsoft.com/office/drawing/2014/main" id="{F4B7D5D5-9AAD-44FA-1C7B-F896D50E159E}"/>
              </a:ext>
            </a:extLst>
          </p:cNvPr>
          <p:cNvSpPr txBox="1">
            <a:spLocks/>
          </p:cNvSpPr>
          <p:nvPr/>
        </p:nvSpPr>
        <p:spPr>
          <a:xfrm>
            <a:off x="734315" y="3028738"/>
            <a:ext cx="10617939" cy="94795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Use inner product (vector_ip_ops)</a:t>
            </a:r>
            <a:r>
              <a:rPr lang="en-US">
                <a:effectLst/>
              </a:rPr>
              <a:t> on normalized embeddings.</a:t>
            </a:r>
          </a:p>
          <a:p>
            <a:r>
              <a:rPr lang="en-US"/>
              <a:t>Use cosine product (vector_cosine_ops) otherwise.</a:t>
            </a:r>
          </a:p>
        </p:txBody>
      </p:sp>
    </p:spTree>
    <p:extLst>
      <p:ext uri="{BB962C8B-B14F-4D97-AF65-F5344CB8AC3E}">
        <p14:creationId xmlns:p14="http://schemas.microsoft.com/office/powerpoint/2010/main" val="2223105437"/>
      </p:ext>
    </p:extLst>
  </p:cSld>
  <p:clrMapOvr>
    <a:masterClrMapping/>
  </p:clrMapOvr>
  <p:transition>
    <p:fade/>
  </p:transition>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433F3D-D6EB-404B-A6A4-2834F1FD1D65}">
  <ds:schemaRefs>
    <ds:schemaRef ds:uri="http://schemas.microsoft.com/office/2006/documentManagement/types"/>
    <ds:schemaRef ds:uri="http://purl.org/dc/elements/1.1/"/>
    <ds:schemaRef ds:uri="http://purl.org/dc/terms/"/>
    <ds:schemaRef ds:uri="fed66e55-c941-4e39-8cb9-763ce1174e9f"/>
    <ds:schemaRef ds:uri="http://www.w3.org/XML/1998/namespace"/>
    <ds:schemaRef ds:uri="http://schemas.microsoft.com/office/2006/metadata/properties"/>
    <ds:schemaRef ds:uri="http://purl.org/dc/dcmitype/"/>
    <ds:schemaRef ds:uri="http://schemas.microsoft.com/office/infopath/2007/PartnerControls"/>
    <ds:schemaRef ds:uri="http://schemas.openxmlformats.org/package/2006/metadata/core-properties"/>
    <ds:schemaRef ds:uri="f2a6f4ca-5247-406e-b053-1da4431a8aba"/>
    <ds:schemaRef ds:uri="http://schemas.microsoft.com/sharepoint/v3"/>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39AD097B-2910-44F3-AC28-CEBF8CD886B2}">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459</TotalTime>
  <Words>2691</Words>
  <Application>Microsoft Macintosh PowerPoint</Application>
  <PresentationFormat>Widescreen</PresentationFormat>
  <Paragraphs>439</Paragraphs>
  <Slides>36</Slides>
  <Notes>21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36</vt:i4>
      </vt:variant>
    </vt:vector>
  </HeadingPairs>
  <TitlesOfParts>
    <vt:vector size="52" baseType="lpstr">
      <vt:lpstr>Aptos</vt:lpstr>
      <vt:lpstr>Arial</vt:lpstr>
      <vt:lpstr>Calibri</vt:lpstr>
      <vt:lpstr>Consolas</vt:lpstr>
      <vt:lpstr>Menlo</vt:lpstr>
      <vt:lpstr>Monaco</vt:lpstr>
      <vt:lpstr>Segoe Sans Display Semibold</vt:lpstr>
      <vt:lpstr>Segoe UI</vt:lpstr>
      <vt:lpstr>Segoe UI Semibold</vt:lpstr>
      <vt:lpstr>Segoe UI Semibold_MSFontService</vt:lpstr>
      <vt:lpstr>Segoe UI Semilight</vt:lpstr>
      <vt:lpstr>Söhne</vt:lpstr>
      <vt:lpstr>System Font Regular</vt:lpstr>
      <vt:lpstr>Wingdings</vt:lpstr>
      <vt:lpstr>Work Sans</vt:lpstr>
      <vt:lpstr>Microsoft AI Tour 16:9 Template Dark</vt:lpstr>
      <vt:lpstr>Building RAG with PostgreSQL</vt:lpstr>
      <vt:lpstr>Agenda</vt:lpstr>
      <vt:lpstr>RAG with PostgreSQL: Getting started</vt:lpstr>
      <vt:lpstr>Simple RAG steps</vt:lpstr>
      <vt:lpstr>RAG search step: Go hybrid!</vt:lpstr>
      <vt:lpstr>Simple RAG with hybrid search</vt:lpstr>
      <vt:lpstr>Setting up pgvector</vt:lpstr>
      <vt:lpstr>Adding a vector column</vt:lpstr>
      <vt:lpstr>Creating an index for query efficiency</vt:lpstr>
      <vt:lpstr>Computing vector embeddings</vt:lpstr>
      <vt:lpstr>Vector search SQL query</vt:lpstr>
      <vt:lpstr>Full-text search SQL query</vt:lpstr>
      <vt:lpstr>Hybrid search query</vt:lpstr>
      <vt:lpstr>Orchestrating a RAG flow with Python</vt:lpstr>
      <vt:lpstr>Full RAG with PostgreSQL solution</vt:lpstr>
      <vt:lpstr>Simple RAG (on PostgreSQL)</vt:lpstr>
      <vt:lpstr>Code walkthrough</vt:lpstr>
      <vt:lpstr>Advanced RAG with query re-writing</vt:lpstr>
      <vt:lpstr>Advanced RAG (on PostgreSQL)</vt:lpstr>
      <vt:lpstr>Query rewriting with function calling</vt:lpstr>
      <vt:lpstr>Advanced RAG with query rewriting via function calling</vt:lpstr>
      <vt:lpstr>Code walkthrough</vt:lpstr>
      <vt:lpstr>Deploying with the Azure Developer CLI</vt:lpstr>
      <vt:lpstr>Application architecture on Azure</vt:lpstr>
      <vt:lpstr>AI extensions for Azure Database for PostgreSQL</vt:lpstr>
      <vt:lpstr>Azure Database for PostgreSQL – AI features</vt:lpstr>
      <vt:lpstr>AI Services integrated into Azure Postgres</vt:lpstr>
      <vt:lpstr>Vector Generation</vt:lpstr>
      <vt:lpstr>In-Database Embedding Models</vt:lpstr>
      <vt:lpstr>RAG Pattern with Azure Database for PostgreSQL</vt:lpstr>
      <vt:lpstr>eShop – Powered by Azure DB for PostgreSQL</vt:lpstr>
      <vt:lpstr>PowerPoint Presentation</vt:lpstr>
      <vt:lpstr>PowerPoint Presentation</vt:lpstr>
      <vt:lpstr>PowerPoint Presentation</vt:lpstr>
      <vt:lpstr>Real-time translation of listing summaries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Pamela Fox</cp:lastModifiedBy>
  <cp:revision>10</cp:revision>
  <dcterms:created xsi:type="dcterms:W3CDTF">2024-08-07T00:36:26Z</dcterms:created>
  <dcterms:modified xsi:type="dcterms:W3CDTF">2024-09-05T22:12:10Z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